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7"/>
  </p:notesMasterIdLst>
  <p:sldIdLst>
    <p:sldId id="256" r:id="rId3"/>
    <p:sldId id="267" r:id="rId4"/>
    <p:sldId id="258" r:id="rId5"/>
    <p:sldId id="277" r:id="rId6"/>
    <p:sldId id="283" r:id="rId7"/>
    <p:sldId id="280" r:id="rId8"/>
    <p:sldId id="272" r:id="rId9"/>
    <p:sldId id="273" r:id="rId10"/>
    <p:sldId id="274" r:id="rId11"/>
    <p:sldId id="282" r:id="rId12"/>
    <p:sldId id="275" r:id="rId13"/>
    <p:sldId id="284" r:id="rId14"/>
    <p:sldId id="279" r:id="rId15"/>
    <p:sldId id="266" r:id="rId16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5CEF3"/>
    <a:srgbClr val="0192FF"/>
    <a:srgbClr val="17375E"/>
    <a:srgbClr val="EEECE1"/>
    <a:srgbClr val="D2F3C9"/>
    <a:srgbClr val="C8F6C6"/>
    <a:srgbClr val="808080"/>
    <a:srgbClr val="5E5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6322" autoAdjust="0"/>
  </p:normalViewPr>
  <p:slideViewPr>
    <p:cSldViewPr>
      <p:cViewPr varScale="1">
        <p:scale>
          <a:sx n="110" d="100"/>
          <a:sy n="110" d="100"/>
        </p:scale>
        <p:origin x="1710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image" Target="../media/image3.emf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  <c:spPr>
        <a:blipFill>
          <a:blip xmlns:r="http://schemas.openxmlformats.org/officeDocument/2006/relationships" r:embed="rId1"/>
          <a:stretch>
            <a:fillRect/>
          </a:stretch>
        </a:blipFill>
      </c:spPr>
    </c:backWall>
    <c:plotArea>
      <c:layout>
        <c:manualLayout>
          <c:layoutTarget val="inner"/>
          <c:xMode val="edge"/>
          <c:yMode val="edge"/>
          <c:x val="0.14021376545310146"/>
          <c:y val="5.1496939888278102E-2"/>
          <c:w val="0.78316167940148451"/>
          <c:h val="0.7039766763848395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2.3226974840693155E-2"/>
                  <c:y val="1.7934079629670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01-4A79-8AD5-51D08D85CC79}"/>
                </c:ext>
              </c:extLst>
            </c:dLbl>
            <c:dLbl>
              <c:idx val="1"/>
              <c:layout>
                <c:manualLayout>
                  <c:x val="1.2161428030598415E-2"/>
                  <c:y val="1.3411790888656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01-4A79-8AD5-51D08D85C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5.3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01-4A79-8AD5-51D08D85CC7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2.3226873780360514E-2"/>
                  <c:y val="-1.4961263827070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01-4A79-8AD5-51D08D85CC79}"/>
                </c:ext>
              </c:extLst>
            </c:dLbl>
            <c:dLbl>
              <c:idx val="1"/>
              <c:layout>
                <c:manualLayout>
                  <c:x val="3.318124825765776E-2"/>
                  <c:y val="-1.02448234798712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01-4A79-8AD5-51D08D85C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316.60000000000002</c:v>
                </c:pt>
                <c:pt idx="1">
                  <c:v>265.60000000000002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01-4A79-8AD5-51D08D85CC7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1.9985728058523673E-2"/>
                  <c:y val="-1.1238669008910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F01-4A79-8AD5-51D08D85CC79}"/>
                </c:ext>
              </c:extLst>
            </c:dLbl>
            <c:dLbl>
              <c:idx val="1"/>
              <c:layout>
                <c:manualLayout>
                  <c:x val="2.9241796574298394E-2"/>
                  <c:y val="-2.2243192076487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F01-4A79-8AD5-51D08D85C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1368.6499999999999</c:v>
                </c:pt>
                <c:pt idx="1">
                  <c:v>1368.6499999999999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01-4A79-8AD5-51D08D85CC7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45209600"/>
        <c:axId val="148897792"/>
        <c:axId val="0"/>
      </c:bar3DChart>
      <c:catAx>
        <c:axId val="145209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8897792"/>
        <c:crosses val="autoZero"/>
        <c:auto val="1"/>
        <c:lblAlgn val="ctr"/>
        <c:lblOffset val="100"/>
        <c:noMultiLvlLbl val="0"/>
      </c:catAx>
      <c:valAx>
        <c:axId val="1488977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45209600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"/>
          <c:y val="0.83792176860071699"/>
          <c:w val="1"/>
          <c:h val="0.149998145183612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99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50,0</a:t>
                    </a:r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00E-4398-87E2-D519760DF22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53,6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00E-4398-87E2-D519760DF22E}"/>
                </c:ext>
              </c:extLst>
            </c:dLbl>
            <c:dLbl>
              <c:idx val="6"/>
              <c:layout>
                <c:manualLayout>
                  <c:x val="-3.9661361715178971E-2"/>
                  <c:y val="4.9827875550615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AD-4FB6-A78A-651289C3D9D2}"/>
                </c:ext>
              </c:extLst>
            </c:dLbl>
            <c:dLbl>
              <c:idx val="7"/>
              <c:layout>
                <c:manualLayout>
                  <c:x val="-3.1701427351888155E-2"/>
                  <c:y val="4.9827875550615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CA-4566-B2B4-AEFCAB21E742}"/>
                </c:ext>
              </c:extLst>
            </c:dLbl>
            <c:dLbl>
              <c:idx val="8"/>
              <c:layout>
                <c:manualLayout>
                  <c:x val="-5.29284761277184E-2"/>
                  <c:y val="5.98906982014222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CA-4566-B2B4-AEFCAB21E742}"/>
                </c:ext>
              </c:extLst>
            </c:dLbl>
            <c:dLbl>
              <c:idx val="9"/>
              <c:layout>
                <c:manualLayout>
                  <c:x val="-4.7621505006115297E-2"/>
                  <c:y val="4.64736013336805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AD-4FB6-A78A-651289C3D9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Лист1!$A$2:$A$14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39.299999999999997</c:v>
                </c:pt>
                <c:pt idx="1">
                  <c:v>42.9</c:v>
                </c:pt>
                <c:pt idx="2">
                  <c:v>46.4</c:v>
                </c:pt>
                <c:pt idx="3" formatCode="0.0">
                  <c:v>50</c:v>
                </c:pt>
                <c:pt idx="4">
                  <c:v>53.6</c:v>
                </c:pt>
                <c:pt idx="5">
                  <c:v>57.1</c:v>
                </c:pt>
                <c:pt idx="6">
                  <c:v>57.1</c:v>
                </c:pt>
                <c:pt idx="7">
                  <c:v>57.1</c:v>
                </c:pt>
                <c:pt idx="8">
                  <c:v>60.7</c:v>
                </c:pt>
                <c:pt idx="9">
                  <c:v>64.3</c:v>
                </c:pt>
                <c:pt idx="10">
                  <c:v>67.900000000000006</c:v>
                </c:pt>
                <c:pt idx="11">
                  <c:v>71.400000000000006</c:v>
                </c:pt>
                <c:pt idx="12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0E-4398-87E2-D519760DF22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2"/>
              <c:layout>
                <c:manualLayout>
                  <c:x val="-3.967873395330803E-2"/>
                  <c:y val="-5.25888564854794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0E-4398-87E2-D519760DF22E}"/>
                </c:ext>
              </c:extLst>
            </c:dLbl>
            <c:dLbl>
              <c:idx val="3"/>
              <c:layout>
                <c:manualLayout>
                  <c:x val="-6.3557414698162729E-2"/>
                  <c:y val="-5.30858759842519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50,0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00E-4398-87E2-D519760DF22E}"/>
                </c:ext>
              </c:extLst>
            </c:dLbl>
            <c:dLbl>
              <c:idx val="4"/>
              <c:layout>
                <c:manualLayout>
                  <c:x val="-7.3213441863420894E-2"/>
                  <c:y val="-4.48839087439822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00E-4398-87E2-D519760DF22E}"/>
                </c:ext>
              </c:extLst>
            </c:dLbl>
            <c:dLbl>
              <c:idx val="5"/>
              <c:layout>
                <c:manualLayout>
                  <c:x val="-5.8235238321675868E-2"/>
                  <c:y val="-6.3244708302277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CA-4566-B2B4-AEFCAB21E742}"/>
                </c:ext>
              </c:extLst>
            </c:dLbl>
            <c:dLbl>
              <c:idx val="6"/>
              <c:layout>
                <c:manualLayout>
                  <c:x val="-5.2928267200072876E-2"/>
                  <c:y val="-6.3244708302277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AD-4FB6-A78A-651289C3D9D2}"/>
                </c:ext>
              </c:extLst>
            </c:dLbl>
            <c:dLbl>
              <c:idx val="7"/>
              <c:layout>
                <c:manualLayout>
                  <c:x val="-4.7621713933760745E-2"/>
                  <c:y val="-6.3244708302277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CA-4566-B2B4-AEFCAB21E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Лист1!$A$2:$A$14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39.299999999999997</c:v>
                </c:pt>
                <c:pt idx="1">
                  <c:v>42.9</c:v>
                </c:pt>
                <c:pt idx="2">
                  <c:v>46.4</c:v>
                </c:pt>
                <c:pt idx="3" formatCode="0.0">
                  <c:v>50</c:v>
                </c:pt>
                <c:pt idx="4">
                  <c:v>53.6</c:v>
                </c:pt>
                <c:pt idx="5">
                  <c:v>57.1</c:v>
                </c:pt>
                <c:pt idx="6">
                  <c:v>57.1</c:v>
                </c:pt>
                <c:pt idx="7">
                  <c:v>57.1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00E-4398-87E2-D519760DF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1348352"/>
        <c:axId val="151349888"/>
      </c:lineChart>
      <c:catAx>
        <c:axId val="151348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1349888"/>
        <c:crosses val="autoZero"/>
        <c:auto val="1"/>
        <c:lblAlgn val="ctr"/>
        <c:lblOffset val="100"/>
        <c:noMultiLvlLbl val="0"/>
      </c:catAx>
      <c:valAx>
        <c:axId val="151349888"/>
        <c:scaling>
          <c:orientation val="minMax"/>
          <c:min val="2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1348352"/>
        <c:crosses val="autoZero"/>
        <c:crossBetween val="between"/>
      </c:valAx>
      <c:spPr>
        <a:noFill/>
        <a:ln w="18162">
          <a:noFill/>
        </a:ln>
      </c:spPr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287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2">
                  <a:tint val="54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06A-48AC-8039-CE2ABEEE9EE7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06A-48AC-8039-CE2ABEEE9EE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06A-48AC-8039-CE2ABEEE9EE7}"/>
              </c:ext>
            </c:extLst>
          </c:dPt>
          <c:dPt>
            <c:idx val="3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06A-48AC-8039-CE2ABEEE9EE7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06A-48AC-8039-CE2ABEEE9EE7}"/>
              </c:ext>
            </c:extLst>
          </c:dPt>
          <c:dLbls>
            <c:dLbl>
              <c:idx val="0"/>
              <c:layout>
                <c:manualLayout>
                  <c:x val="1.0416666666666666E-2"/>
                  <c:y val="-1.123766759996824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6A-48AC-8039-CE2ABEEE9E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Государственный природный заповедник федерального значения "Нургуш"</c:v>
                </c:pt>
                <c:pt idx="1">
                  <c:v>Зеленая зона городов Кирова, Кирово-Чепецка и Слободского</c:v>
                </c:pt>
                <c:pt idx="2">
                  <c:v>Государственный природный заказник регионального значения (3)</c:v>
                </c:pt>
                <c:pt idx="3">
                  <c:v>Памятник природы регионального значения (145)</c:v>
                </c:pt>
                <c:pt idx="4">
                  <c:v>ООПТ местного значения (3)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23449.599999999999</c:v>
                </c:pt>
                <c:pt idx="1">
                  <c:v>166653.79999999999</c:v>
                </c:pt>
                <c:pt idx="2">
                  <c:v>88280.31</c:v>
                </c:pt>
                <c:pt idx="3">
                  <c:v>98121.987500000003</c:v>
                </c:pt>
                <c:pt idx="4">
                  <c:v>61.766199999999998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06A-48AC-8039-CE2ABEEE9EE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113631889763781"/>
          <c:y val="0.64020505646374948"/>
          <c:w val="0.7114771981627297"/>
          <c:h val="0.359258942185960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434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3CE1732F-7B2D-42DF-A00D-FBFEB0FF3C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375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83FC42ED-2F84-4DB5-92E7-DA638A3C8D7C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74BE5ED1-B8EB-4849-AFD5-6AF6987F0D19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12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4CD7C10D-1D04-4BCF-87CB-33DFBC7E12AE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13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1820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7B1446D8-F67D-41EF-941A-5612B2AF9EB2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14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4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B64A0B56-204D-4000-8EBC-3940B6EEBD41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3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610CA74D-CE59-4035-9F4E-FEEAB81CA3FD}" type="slidenum">
              <a:rPr lang="ru-RU" altLang="ru-RU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3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92C7A5C7-C3FC-4F69-A26B-7B74E37D6DE6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4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4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86938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D7CE6BF9-D135-4BB4-8C7E-E071FBE44625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5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86535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5DD3AD40-E85F-45FA-84F3-BD8016FA7859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6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7B764995-F2D8-46DD-9A42-E8D6FE7E9446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7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74BE5ED1-B8EB-4849-AFD5-6AF6987F0D19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8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5DD3AD40-E85F-45FA-84F3-BD8016FA7859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10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D7CE6BF9-D135-4BB4-8C7E-E071FBE44625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11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97993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D8628-CF99-42DF-AE61-4F4D1DDD34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700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4E216-AF96-4027-9666-068748E561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1488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72BCB-AC5D-46A2-874C-AD9460DD14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092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ECB38-F518-42FF-BDFF-BD337F1FE4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1562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8E583-D1CF-4629-BDED-446FE99388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0242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57414-1FDD-4715-B6BA-8C3482B9D2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1877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AA1B9-DF00-4B0B-91BC-4DB9045F81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7752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1C02D-B4B3-4DC9-A490-BBC542257E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4375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EA496-6620-457E-8DDB-3EEBA75587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3830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E8D37-51A3-42DA-9563-C6AF896389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942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F24BB-E708-408A-9A2B-54E780DF53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1465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9BDD0-A860-4522-B3D6-1C73D4FC34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9316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71F4E-8CA2-4A52-BF7A-98A7B193A2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6031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9D730-0442-45D2-8C16-D7BFCB37BF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5269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0E512-3177-48F9-BD17-CFFBA47D68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710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7DB6B-7AD2-4F3B-87C4-60BFAA664F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91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FE054-51A1-4B2F-AEE9-4B2C2012D5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8602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68474-38C1-4E66-A092-27E8E3CDCE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123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1EA8E-CEF2-4B5C-9EF1-8E22603F1C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10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60C6A-4F73-4D09-933D-75B772BBD8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274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25E9B-BEA2-401E-AD15-F10469AED8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634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5DCDB-D3CB-405F-A361-C54486A9A1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215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заглавия щёлкните мышью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щёлкните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898989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898989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66EDB0F3-517C-47F9-BB63-4B348F8BD9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заглавия щёлкните мышью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щёлкните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898989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898989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3E92840E-C1E4-4ED5-8DA6-99B25CBAA7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611188" y="1844675"/>
            <a:ext cx="7772400" cy="93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  <a:t>Государственная программа</a:t>
            </a:r>
            <a:b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</a:br>
            <a: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  <a:t>Кировской области</a:t>
            </a:r>
            <a:b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</a:br>
            <a: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  <a:t> </a:t>
            </a:r>
            <a:r>
              <a:rPr lang="ru-RU" altLang="ru-RU" sz="3200" b="1" i="1" dirty="0">
                <a:solidFill>
                  <a:srgbClr val="17375E"/>
                </a:solidFill>
                <a:latin typeface="Calibri" pitchFamily="32" charset="0"/>
              </a:rPr>
              <a:t>«Охрана окружающей среды, воспроизводство и использование природных ресурсов»</a:t>
            </a:r>
            <a:br>
              <a:rPr lang="ru-RU" altLang="ru-RU" sz="3200" b="1" i="1" dirty="0">
                <a:solidFill>
                  <a:srgbClr val="17375E"/>
                </a:solidFill>
                <a:latin typeface="Times New Roman" pitchFamily="16" charset="0"/>
                <a:cs typeface="Times New Roman" pitchFamily="16" charset="0"/>
              </a:rPr>
            </a:br>
            <a:endParaRPr lang="ru-RU" altLang="ru-RU" sz="3200" b="1" i="1" dirty="0">
              <a:solidFill>
                <a:srgbClr val="17375E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1403648" y="4365104"/>
            <a:ext cx="6336704" cy="138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spcBef>
                <a:spcPts val="450"/>
              </a:spcBef>
              <a:buClrTx/>
              <a:buFontTx/>
              <a:buNone/>
            </a:pPr>
            <a:r>
              <a:rPr lang="ru-RU" altLang="ru-RU" b="1" dirty="0">
                <a:solidFill>
                  <a:srgbClr val="17375E"/>
                </a:solidFill>
                <a:latin typeface="Calibri" pitchFamily="32" charset="0"/>
                <a:cs typeface="Times New Roman" pitchFamily="16" charset="0"/>
              </a:rPr>
              <a:t>Куратор - </a:t>
            </a:r>
            <a:r>
              <a:rPr lang="ru-RU" altLang="ru-RU" dirty="0">
                <a:solidFill>
                  <a:srgbClr val="17375E"/>
                </a:solidFill>
                <a:latin typeface="Calibri" pitchFamily="32" charset="0"/>
                <a:cs typeface="Times New Roman" pitchFamily="16" charset="0"/>
              </a:rPr>
              <a:t>Терешков Юрий Игоревич,</a:t>
            </a:r>
          </a:p>
          <a:p>
            <a:pPr algn="ctr" eaLnBrk="1" hangingPunct="1">
              <a:spcBef>
                <a:spcPts val="450"/>
              </a:spcBef>
              <a:buClrTx/>
              <a:buFontTx/>
              <a:buNone/>
            </a:pPr>
            <a:r>
              <a:rPr lang="ru-RU" altLang="ru-RU" dirty="0">
                <a:solidFill>
                  <a:srgbClr val="17375E"/>
                </a:solidFill>
                <a:latin typeface="Calibri" pitchFamily="32" charset="0"/>
                <a:cs typeface="Times New Roman" pitchFamily="16" charset="0"/>
              </a:rPr>
              <a:t>заместитель Председателя Правительства Кировской области</a:t>
            </a:r>
          </a:p>
          <a:p>
            <a:pPr algn="ctr" eaLnBrk="1" hangingPunct="1">
              <a:spcBef>
                <a:spcPts val="450"/>
              </a:spcBef>
              <a:buClrTx/>
              <a:buFontTx/>
              <a:buNone/>
            </a:pPr>
            <a:r>
              <a:rPr lang="ru-RU" altLang="ru-RU" b="1" dirty="0">
                <a:solidFill>
                  <a:srgbClr val="17375E"/>
                </a:solidFill>
                <a:latin typeface="Calibri" pitchFamily="32" charset="0"/>
                <a:cs typeface="Times New Roman" pitchFamily="16" charset="0"/>
              </a:rPr>
              <a:t>Ответственный исполнитель</a:t>
            </a:r>
            <a:br>
              <a:rPr lang="ru-RU" altLang="ru-RU" dirty="0">
                <a:solidFill>
                  <a:srgbClr val="17375E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altLang="ru-RU" dirty="0">
                <a:solidFill>
                  <a:srgbClr val="17375E"/>
                </a:solidFill>
                <a:latin typeface="Calibri" pitchFamily="32" charset="0"/>
                <a:cs typeface="Times New Roman" pitchFamily="16" charset="0"/>
              </a:rPr>
              <a:t>министерство охраны окружающей среды Кировской области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371600" y="3356992"/>
            <a:ext cx="64008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spcBef>
                <a:spcPts val="800"/>
              </a:spcBef>
              <a:buClrTx/>
              <a:buFontTx/>
              <a:buNone/>
            </a:pPr>
            <a: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  <a:t>итоги за 2025 год</a:t>
            </a: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479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Объект 4">
            <a:extLst>
              <a:ext uri="{FF2B5EF4-FFF2-40B4-BE49-F238E27FC236}">
                <a16:creationId xmlns:a16="http://schemas.microsoft.com/office/drawing/2014/main" id="{3AAFBE74-A951-340C-62DB-8BC4EF166224}"/>
              </a:ext>
            </a:extLst>
          </p:cNvPr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603" y="6453337"/>
            <a:ext cx="2701397" cy="42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6902896" y="64928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3BA68FEE-C3DB-4249-BA45-1D302617F409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10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3" name="Freeform 13">
            <a:extLst>
              <a:ext uri="{FF2B5EF4-FFF2-40B4-BE49-F238E27FC236}">
                <a16:creationId xmlns:a16="http://schemas.microsoft.com/office/drawing/2014/main" id="{79334D35-D0E7-8CC8-A04F-89E999764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848" y="4752861"/>
            <a:ext cx="2880322" cy="1728192"/>
          </a:xfrm>
          <a:custGeom>
            <a:avLst/>
            <a:gdLst>
              <a:gd name="T0" fmla="*/ 1663 w 3643313"/>
              <a:gd name="T1" fmla="*/ 0 h 1500187"/>
              <a:gd name="T2" fmla="*/ 24237 w 3643313"/>
              <a:gd name="T3" fmla="*/ 0 h 1500187"/>
              <a:gd name="T4" fmla="*/ 24237 w 3643313"/>
              <a:gd name="T5" fmla="*/ 0 h 1500187"/>
              <a:gd name="T6" fmla="*/ 24237 w 3643313"/>
              <a:gd name="T7" fmla="*/ 10726 h 1500187"/>
              <a:gd name="T8" fmla="*/ 22574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663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ts val="18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1400" dirty="0">
              <a:solidFill>
                <a:srgbClr val="000000"/>
              </a:solidFill>
            </a:endParaRP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B54ED8A8-0830-9DD0-4676-BDCFE9D14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428" y="5278849"/>
            <a:ext cx="2646735" cy="1202204"/>
          </a:xfrm>
          <a:custGeom>
            <a:avLst/>
            <a:gdLst>
              <a:gd name="T0" fmla="*/ 1663 w 3643313"/>
              <a:gd name="T1" fmla="*/ 0 h 1500187"/>
              <a:gd name="T2" fmla="*/ 24237 w 3643313"/>
              <a:gd name="T3" fmla="*/ 0 h 1500187"/>
              <a:gd name="T4" fmla="*/ 24237 w 3643313"/>
              <a:gd name="T5" fmla="*/ 0 h 1500187"/>
              <a:gd name="T6" fmla="*/ 24237 w 3643313"/>
              <a:gd name="T7" fmla="*/ 10726 h 1500187"/>
              <a:gd name="T8" fmla="*/ 22574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663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0ADFE33B-DD66-8337-0F7E-DD47DCCDE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845" y="3694673"/>
            <a:ext cx="2886026" cy="720080"/>
          </a:xfrm>
          <a:custGeom>
            <a:avLst/>
            <a:gdLst>
              <a:gd name="T0" fmla="*/ 1663 w 3643313"/>
              <a:gd name="T1" fmla="*/ 0 h 1500187"/>
              <a:gd name="T2" fmla="*/ 24237 w 3643313"/>
              <a:gd name="T3" fmla="*/ 0 h 1500187"/>
              <a:gd name="T4" fmla="*/ 24237 w 3643313"/>
              <a:gd name="T5" fmla="*/ 0 h 1500187"/>
              <a:gd name="T6" fmla="*/ 24237 w 3643313"/>
              <a:gd name="T7" fmla="*/ 10726 h 1500187"/>
              <a:gd name="T8" fmla="*/ 22574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663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88A64BDA-FD27-A8A1-6B87-B1680C700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1689" y="2636912"/>
            <a:ext cx="2709540" cy="1908212"/>
          </a:xfrm>
          <a:custGeom>
            <a:avLst/>
            <a:gdLst>
              <a:gd name="T0" fmla="*/ 1663 w 3643313"/>
              <a:gd name="T1" fmla="*/ 0 h 1500187"/>
              <a:gd name="T2" fmla="*/ 24237 w 3643313"/>
              <a:gd name="T3" fmla="*/ 0 h 1500187"/>
              <a:gd name="T4" fmla="*/ 24237 w 3643313"/>
              <a:gd name="T5" fmla="*/ 0 h 1500187"/>
              <a:gd name="T6" fmla="*/ 24237 w 3643313"/>
              <a:gd name="T7" fmla="*/ 10726 h 1500187"/>
              <a:gd name="T8" fmla="*/ 22574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663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b="1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  <a:endParaRPr lang="ru-RU" altLang="ru-RU" b="1" dirty="0">
              <a:solidFill>
                <a:srgbClr val="C00000"/>
              </a:solidFill>
              <a:latin typeface="Calibri" pitchFamily="32" charset="0"/>
              <a:cs typeface="Arial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65897AAA-17FF-2B22-BBD3-91CF9C835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1772817"/>
            <a:ext cx="8496944" cy="648072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/>
          <a:lstStyle/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КОМПЛЕКС ПРОЦЕССНЫХ МЕРОПРИЯТИЙ</a:t>
            </a:r>
          </a:p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«Улучшение качества окружающей среды и рациональное природопользование»</a:t>
            </a:r>
            <a:endParaRPr lang="ru-RU" altLang="ru-RU" sz="1100" b="1" dirty="0">
              <a:solidFill>
                <a:srgbClr val="17375E"/>
              </a:solidFill>
              <a:latin typeface="Calibri" pitchFamily="32" charset="0"/>
            </a:endParaRPr>
          </a:p>
        </p:txBody>
      </p:sp>
      <p:sp>
        <p:nvSpPr>
          <p:cNvPr id="8" name="Freeform 1">
            <a:extLst>
              <a:ext uri="{FF2B5EF4-FFF2-40B4-BE49-F238E27FC236}">
                <a16:creationId xmlns:a16="http://schemas.microsoft.com/office/drawing/2014/main" id="{BCA8FBBF-0178-46B9-8C3D-CE863DEC1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563" y="1233066"/>
            <a:ext cx="7893050" cy="500062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080 h 357190"/>
              <a:gd name="T6" fmla="*/ 14519398 w 7643866"/>
              <a:gd name="T7" fmla="*/ 298815745 h 357190"/>
              <a:gd name="T8" fmla="*/ 0 w 7643866"/>
              <a:gd name="T9" fmla="*/ 298815745 h 357190"/>
              <a:gd name="T10" fmla="*/ 0 w 7643866"/>
              <a:gd name="T11" fmla="*/ 49804080 h 357190"/>
              <a:gd name="T12" fmla="*/ 33123 w 7643866"/>
              <a:gd name="T13" fmla="*/ 14587929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A276640A-63FC-E8B2-6614-61B5F7771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563" y="657526"/>
            <a:ext cx="7893050" cy="500063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404 h 357190"/>
              <a:gd name="T6" fmla="*/ 14519398 w 7643866"/>
              <a:gd name="T7" fmla="*/ 298817776 h 357190"/>
              <a:gd name="T8" fmla="*/ 0 w 7643866"/>
              <a:gd name="T9" fmla="*/ 298817776 h 357190"/>
              <a:gd name="T10" fmla="*/ 0 w 7643866"/>
              <a:gd name="T11" fmla="*/ 49804404 h 357190"/>
              <a:gd name="T12" fmla="*/ 33123 w 7643866"/>
              <a:gd name="T13" fmla="*/ 14588003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id="{0D9F2D10-0FA4-C772-305F-1FE14D0C87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7B66F67C-C968-6FD5-4168-17F082C6F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57526"/>
            <a:ext cx="7858125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AC5F8EA0-AA73-2496-AAD6-2993354E7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233067"/>
            <a:ext cx="7533456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</a:pPr>
            <a:r>
              <a:rPr lang="ru-RU" sz="1600" dirty="0">
                <a:solidFill>
                  <a:srgbClr val="000000"/>
                </a:solidFill>
                <a:latin typeface="Calibri" pitchFamily="32" charset="0"/>
              </a:rPr>
              <a:t>Обеспечение охраны окружающей среды и экологической безопасности</a:t>
            </a:r>
            <a:endParaRPr lang="ru-RU" altLang="ru-RU" sz="1600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8ECC5C54-0830-474F-730A-633ADB5A3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142875"/>
            <a:ext cx="88566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2025 году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352DD662-A09F-D014-711F-8C48FB0F4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749601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4D435D3C-FA46-F7CA-F9BB-70FB77BFE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334666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16" name="Line 8">
            <a:extLst>
              <a:ext uri="{FF2B5EF4-FFF2-40B4-BE49-F238E27FC236}">
                <a16:creationId xmlns:a16="http://schemas.microsoft.com/office/drawing/2014/main" id="{7BDC65F2-C889-1BCB-A85F-CC86CA61A0B4}"/>
              </a:ext>
            </a:extLst>
          </p:cNvPr>
          <p:cNvSpPr>
            <a:spLocks noChangeShapeType="1"/>
          </p:cNvSpPr>
          <p:nvPr/>
        </p:nvSpPr>
        <p:spPr bwMode="auto">
          <a:xfrm>
            <a:off x="214313" y="1148064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Line 9">
            <a:extLst>
              <a:ext uri="{FF2B5EF4-FFF2-40B4-BE49-F238E27FC236}">
                <a16:creationId xmlns:a16="http://schemas.microsoft.com/office/drawing/2014/main" id="{1D1D0610-18E4-34C3-1243-B02B39295E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42875" y="1725191"/>
            <a:ext cx="865188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CE49BB04-BE9E-1949-F995-F32A101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840" y="2636912"/>
            <a:ext cx="2952330" cy="648072"/>
          </a:xfrm>
          <a:custGeom>
            <a:avLst/>
            <a:gdLst>
              <a:gd name="T0" fmla="*/ 1663 w 3643313"/>
              <a:gd name="T1" fmla="*/ 0 h 1500187"/>
              <a:gd name="T2" fmla="*/ 24237 w 3643313"/>
              <a:gd name="T3" fmla="*/ 0 h 1500187"/>
              <a:gd name="T4" fmla="*/ 24237 w 3643313"/>
              <a:gd name="T5" fmla="*/ 0 h 1500187"/>
              <a:gd name="T6" fmla="*/ 24237 w 3643313"/>
              <a:gd name="T7" fmla="*/ 10726 h 1500187"/>
              <a:gd name="T8" fmla="*/ 22574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663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9" name="Oval 24">
            <a:extLst>
              <a:ext uri="{FF2B5EF4-FFF2-40B4-BE49-F238E27FC236}">
                <a16:creationId xmlns:a16="http://schemas.microsoft.com/office/drawing/2014/main" id="{81537883-AD16-B145-8DBC-F3A1621F0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840" y="2636912"/>
            <a:ext cx="242788" cy="235655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D8F14A-0A99-F90F-6278-C84BD8661063}"/>
              </a:ext>
            </a:extLst>
          </p:cNvPr>
          <p:cNvSpPr txBox="1"/>
          <p:nvPr/>
        </p:nvSpPr>
        <p:spPr>
          <a:xfrm>
            <a:off x="3491881" y="2673640"/>
            <a:ext cx="24482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</a:rPr>
              <a:t>       Проведено </a:t>
            </a:r>
            <a:r>
              <a:rPr lang="ru-RU" altLang="ru-RU" sz="1600" b="1" dirty="0">
                <a:solidFill>
                  <a:srgbClr val="0070C0"/>
                </a:solidFill>
              </a:rPr>
              <a:t>19 </a:t>
            </a:r>
            <a:r>
              <a:rPr lang="ru-RU" altLang="ru-RU" sz="1600" dirty="0">
                <a:solidFill>
                  <a:srgbClr val="000000"/>
                </a:solidFill>
              </a:rPr>
              <a:t>внеплановых проверок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5F21D6C-AB5B-A1F3-9D2B-B8F4AF095B18}"/>
              </a:ext>
            </a:extLst>
          </p:cNvPr>
          <p:cNvSpPr/>
          <p:nvPr/>
        </p:nvSpPr>
        <p:spPr>
          <a:xfrm>
            <a:off x="6300192" y="2798348"/>
            <a:ext cx="26642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Рассмотрено 121 административное дело, по результатам рассмотрения назначено 53 штрафа на общую сумму 1 623 тыс. рублей</a:t>
            </a:r>
            <a:endParaRPr lang="ru-RU" alt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EC28DD4-EF96-C5E3-5884-41027348F65C}"/>
              </a:ext>
            </a:extLst>
          </p:cNvPr>
          <p:cNvSpPr/>
          <p:nvPr/>
        </p:nvSpPr>
        <p:spPr>
          <a:xfrm>
            <a:off x="3347864" y="3766681"/>
            <a:ext cx="25202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</a:rPr>
              <a:t>    Наложено штрафов </a:t>
            </a:r>
            <a:r>
              <a:rPr lang="ru-RU" altLang="ru-RU" sz="1600" b="1" dirty="0">
                <a:solidFill>
                  <a:srgbClr val="0070C0"/>
                </a:solidFill>
              </a:rPr>
              <a:t>1,6</a:t>
            </a:r>
            <a:r>
              <a:rPr lang="ru-RU" altLang="ru-RU" sz="1600" dirty="0">
                <a:solidFill>
                  <a:srgbClr val="000000"/>
                </a:solidFill>
              </a:rPr>
              <a:t> млн. рублей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D189A15-D632-A2EF-3E59-EA071BF3F4E0}"/>
              </a:ext>
            </a:extLst>
          </p:cNvPr>
          <p:cNvSpPr/>
          <p:nvPr/>
        </p:nvSpPr>
        <p:spPr>
          <a:xfrm>
            <a:off x="6419008" y="5278849"/>
            <a:ext cx="2501155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</a:rPr>
              <a:t>  Предъявлено ущербов, причиненных окружающей среде, на общую сумму </a:t>
            </a:r>
          </a:p>
          <a:p>
            <a:pPr algn="ctr">
              <a:lnSpc>
                <a:spcPts val="18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b="1" dirty="0">
                <a:solidFill>
                  <a:srgbClr val="0070C0"/>
                </a:solidFill>
              </a:rPr>
              <a:t>10,5</a:t>
            </a:r>
            <a:r>
              <a:rPr lang="ru-RU" altLang="ru-RU" sz="1600" dirty="0">
                <a:solidFill>
                  <a:srgbClr val="000000"/>
                </a:solidFill>
              </a:rPr>
              <a:t> млн. рублей</a:t>
            </a:r>
          </a:p>
        </p:txBody>
      </p:sp>
      <p:sp>
        <p:nvSpPr>
          <p:cNvPr id="24" name="Oval 24">
            <a:extLst>
              <a:ext uri="{FF2B5EF4-FFF2-40B4-BE49-F238E27FC236}">
                <a16:creationId xmlns:a16="http://schemas.microsoft.com/office/drawing/2014/main" id="{45E598F3-852E-BD20-4AF2-DD5A8DCE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848" y="3694673"/>
            <a:ext cx="242788" cy="235655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85893B9-A883-1D8D-2340-3A24442F0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428" y="5350857"/>
            <a:ext cx="242788" cy="235655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EF4168A-4497-4498-DD9D-5D174F917080}"/>
              </a:ext>
            </a:extLst>
          </p:cNvPr>
          <p:cNvSpPr/>
          <p:nvPr/>
        </p:nvSpPr>
        <p:spPr>
          <a:xfrm>
            <a:off x="3255812" y="4794825"/>
            <a:ext cx="288032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</a:rPr>
              <a:t>    Проведено </a:t>
            </a:r>
            <a:r>
              <a:rPr lang="ru-RU" altLang="ru-RU" sz="1600" b="1" dirty="0">
                <a:solidFill>
                  <a:srgbClr val="0070C0"/>
                </a:solidFill>
              </a:rPr>
              <a:t>10</a:t>
            </a:r>
            <a:r>
              <a:rPr lang="ru-RU" altLang="ru-RU" sz="1600" dirty="0">
                <a:solidFill>
                  <a:srgbClr val="000000"/>
                </a:solidFill>
              </a:rPr>
              <a:t> профилактических визитов,</a:t>
            </a:r>
          </a:p>
          <a:p>
            <a:pPr>
              <a:lnSpc>
                <a:spcPts val="18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</a:rPr>
              <a:t>направлено </a:t>
            </a:r>
            <a:r>
              <a:rPr lang="ru-RU" altLang="ru-RU" sz="1600" b="1" dirty="0">
                <a:solidFill>
                  <a:srgbClr val="0070C0"/>
                </a:solidFill>
              </a:rPr>
              <a:t>352 </a:t>
            </a:r>
            <a:r>
              <a:rPr lang="ru-RU" altLang="ru-RU" sz="1600" dirty="0">
                <a:solidFill>
                  <a:srgbClr val="000000"/>
                </a:solidFill>
              </a:rPr>
              <a:t>предостережения о</a:t>
            </a:r>
            <a:br>
              <a:rPr lang="ru-RU" altLang="ru-RU" sz="1600" dirty="0">
                <a:solidFill>
                  <a:srgbClr val="000000"/>
                </a:solidFill>
              </a:rPr>
            </a:br>
            <a:r>
              <a:rPr lang="ru-RU" altLang="ru-RU" sz="1600" dirty="0">
                <a:solidFill>
                  <a:srgbClr val="000000"/>
                </a:solidFill>
              </a:rPr>
              <a:t>недопустимости нарушения обязательных требований. </a:t>
            </a:r>
            <a:r>
              <a:rPr lang="ru-RU" altLang="ru-RU" sz="1600" b="1" dirty="0">
                <a:solidFill>
                  <a:srgbClr val="0070C0"/>
                </a:solidFill>
              </a:rPr>
              <a:t>Итого 362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Oval 24">
            <a:extLst>
              <a:ext uri="{FF2B5EF4-FFF2-40B4-BE49-F238E27FC236}">
                <a16:creationId xmlns:a16="http://schemas.microsoft.com/office/drawing/2014/main" id="{980B4BFF-1284-AAD7-C7BE-A22A5F3FA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848" y="4774793"/>
            <a:ext cx="242788" cy="235655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9" name="Oval 24">
            <a:extLst>
              <a:ext uri="{FF2B5EF4-FFF2-40B4-BE49-F238E27FC236}">
                <a16:creationId xmlns:a16="http://schemas.microsoft.com/office/drawing/2014/main" id="{20B16AF5-D937-6F67-57C5-7FBAD1B4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2313" y="2694945"/>
            <a:ext cx="242788" cy="235655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58CEDAE-2637-09F9-AE87-317427ECCA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50" y="2673640"/>
            <a:ext cx="2570588" cy="192794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01AAA215-CFD9-89CE-1DE5-DC2EC2AE63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0" r="14527" b="14215"/>
          <a:stretch>
            <a:fillRect/>
          </a:stretch>
        </p:blipFill>
        <p:spPr>
          <a:xfrm>
            <a:off x="465550" y="4700039"/>
            <a:ext cx="2569320" cy="168410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567FADB-E163-1830-2F09-A2FE0F7EE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988840"/>
            <a:ext cx="2998941" cy="1703846"/>
          </a:xfrm>
          <a:prstGeom prst="rect">
            <a:avLst/>
          </a:prstGeom>
        </p:spPr>
      </p:pic>
      <p:pic>
        <p:nvPicPr>
          <p:cNvPr id="14351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6958" y="4559214"/>
            <a:ext cx="2765582" cy="196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539110"/>
            <a:ext cx="2805135" cy="189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7020272" y="6453336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A69F743-9D54-420E-9ACD-E89599FFFA3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11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46" name="Freeform 12"/>
          <p:cNvSpPr>
            <a:spLocks noChangeArrowheads="1"/>
          </p:cNvSpPr>
          <p:nvPr/>
        </p:nvSpPr>
        <p:spPr bwMode="auto">
          <a:xfrm>
            <a:off x="6033034" y="764703"/>
            <a:ext cx="2928277" cy="1697228"/>
          </a:xfrm>
          <a:custGeom>
            <a:avLst/>
            <a:gdLst>
              <a:gd name="T0" fmla="*/ 6673 w 2357437"/>
              <a:gd name="T1" fmla="*/ 0 h 642938"/>
              <a:gd name="T2" fmla="*/ 146794 w 2357437"/>
              <a:gd name="T3" fmla="*/ 0 h 642938"/>
              <a:gd name="T4" fmla="*/ 146794 w 2357437"/>
              <a:gd name="T5" fmla="*/ 0 h 642938"/>
              <a:gd name="T6" fmla="*/ 146794 w 2357437"/>
              <a:gd name="T7" fmla="*/ 9514125 h 642938"/>
              <a:gd name="T8" fmla="*/ 140121 w 2357437"/>
              <a:gd name="T9" fmla="*/ 11416963 h 642938"/>
              <a:gd name="T10" fmla="*/ 0 w 2357437"/>
              <a:gd name="T11" fmla="*/ 11416963 h 642938"/>
              <a:gd name="T12" fmla="*/ 0 w 2357437"/>
              <a:gd name="T13" fmla="*/ 11416963 h 642938"/>
              <a:gd name="T14" fmla="*/ 0 w 2357437"/>
              <a:gd name="T15" fmla="*/ 1902870 h 642938"/>
              <a:gd name="T16" fmla="*/ 6673 w 2357437"/>
              <a:gd name="T17" fmla="*/ 0 h 64293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57437"/>
              <a:gd name="T28" fmla="*/ 0 h 642938"/>
              <a:gd name="T29" fmla="*/ 2357437 w 2357437"/>
              <a:gd name="T30" fmla="*/ 642938 h 64293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57437" h="642938">
                <a:moveTo>
                  <a:pt x="107158" y="0"/>
                </a:moveTo>
                <a:lnTo>
                  <a:pt x="2357437" y="0"/>
                </a:lnTo>
                <a:lnTo>
                  <a:pt x="2357437" y="535780"/>
                </a:lnTo>
                <a:cubicBezTo>
                  <a:pt x="2357437" y="594962"/>
                  <a:pt x="2309461" y="642938"/>
                  <a:pt x="2250279" y="642938"/>
                </a:cubicBezTo>
                <a:lnTo>
                  <a:pt x="0" y="642938"/>
                </a:lnTo>
                <a:lnTo>
                  <a:pt x="0" y="107158"/>
                </a:lnTo>
                <a:cubicBezTo>
                  <a:pt x="0" y="47976"/>
                  <a:pt x="47976" y="0"/>
                  <a:pt x="10715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Rectangle 15"/>
          <p:cNvSpPr>
            <a:spLocks noChangeArrowheads="1"/>
          </p:cNvSpPr>
          <p:nvPr/>
        </p:nvSpPr>
        <p:spPr bwMode="auto">
          <a:xfrm>
            <a:off x="6012160" y="743309"/>
            <a:ext cx="2928277" cy="17565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eaLnBrk="1" hangingPunct="1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    Выявлено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59</a:t>
            </a: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 стихийных свалок общей площадью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52,52 тыс. кв. м.</a:t>
            </a:r>
            <a:endParaRPr lang="ru-RU" altLang="ru-RU" dirty="0">
              <a:solidFill>
                <a:srgbClr val="000000"/>
              </a:solidFill>
              <a:latin typeface="Calibri" pitchFamily="32" charset="0"/>
            </a:endParaRPr>
          </a:p>
          <a:p>
            <a:pPr algn="ctr" eaLnBrk="1" hangingPunct="1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ликвидировано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92</a:t>
            </a: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 свалки общей площадью </a:t>
            </a:r>
          </a:p>
          <a:p>
            <a:pPr algn="ctr" eaLnBrk="1" hangingPunct="1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100,33 тыс. кв. м.</a:t>
            </a:r>
            <a:endParaRPr lang="ru-RU" altLang="ru-RU" sz="1400" b="1" dirty="0">
              <a:solidFill>
                <a:srgbClr val="0070C0"/>
              </a:solidFill>
              <a:cs typeface="Times New Roman" pitchFamily="16" charset="0"/>
            </a:endParaRPr>
          </a:p>
        </p:txBody>
      </p:sp>
      <p:sp>
        <p:nvSpPr>
          <p:cNvPr id="50" name="AutoShape 18"/>
          <p:cNvSpPr>
            <a:spLocks noChangeArrowheads="1"/>
          </p:cNvSpPr>
          <p:nvPr/>
        </p:nvSpPr>
        <p:spPr bwMode="auto">
          <a:xfrm>
            <a:off x="107504" y="4077072"/>
            <a:ext cx="5869162" cy="740896"/>
          </a:xfrm>
          <a:custGeom>
            <a:avLst/>
            <a:gdLst>
              <a:gd name="T0" fmla="*/ 138457 w 2714625"/>
              <a:gd name="T1" fmla="*/ 0 h 857250"/>
              <a:gd name="T2" fmla="*/ 2630603 w 2714625"/>
              <a:gd name="T3" fmla="*/ 0 h 857250"/>
              <a:gd name="T4" fmla="*/ 2630603 w 2714625"/>
              <a:gd name="T5" fmla="*/ 0 h 857250"/>
              <a:gd name="T6" fmla="*/ 2630603 w 2714625"/>
              <a:gd name="T7" fmla="*/ 3055294 h 857250"/>
              <a:gd name="T8" fmla="*/ 2492149 w 2714625"/>
              <a:gd name="T9" fmla="*/ 3666365 h 857250"/>
              <a:gd name="T10" fmla="*/ 0 w 2714625"/>
              <a:gd name="T11" fmla="*/ 3666365 h 857250"/>
              <a:gd name="T12" fmla="*/ 0 w 2714625"/>
              <a:gd name="T13" fmla="*/ 3666365 h 857250"/>
              <a:gd name="T14" fmla="*/ 0 w 2714625"/>
              <a:gd name="T15" fmla="*/ 611075 h 857250"/>
              <a:gd name="T16" fmla="*/ 138457 w 271462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714625"/>
              <a:gd name="T28" fmla="*/ 0 h 857250"/>
              <a:gd name="T29" fmla="*/ 2714625 w 271462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714625" h="857250">
                <a:moveTo>
                  <a:pt x="142878" y="0"/>
                </a:moveTo>
                <a:lnTo>
                  <a:pt x="2714625" y="0"/>
                </a:lnTo>
                <a:lnTo>
                  <a:pt x="2714625" y="714372"/>
                </a:lnTo>
                <a:cubicBezTo>
                  <a:pt x="2714625" y="793281"/>
                  <a:pt x="2650656" y="857250"/>
                  <a:pt x="257174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>
                <a:solidFill>
                  <a:srgbClr val="FFFFFF"/>
                </a:solidFill>
                <a:latin typeface="Calibri" pitchFamily="32" charset="0"/>
              </a:rPr>
              <a:t>8,376943</a:t>
            </a:r>
          </a:p>
        </p:txBody>
      </p:sp>
      <p:sp>
        <p:nvSpPr>
          <p:cNvPr id="51" name="Text Box 22"/>
          <p:cNvSpPr txBox="1">
            <a:spLocks noChangeArrowheads="1"/>
          </p:cNvSpPr>
          <p:nvPr/>
        </p:nvSpPr>
        <p:spPr bwMode="auto">
          <a:xfrm>
            <a:off x="144016" y="4077072"/>
            <a:ext cx="5148064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          </a:t>
            </a:r>
            <a:r>
              <a:rPr lang="ru-RU" altLang="ru-RU" dirty="0">
                <a:solidFill>
                  <a:schemeClr val="tx1"/>
                </a:solidFill>
                <a:latin typeface="Calibri" pitchFamily="32" charset="0"/>
              </a:rPr>
              <a:t>Принято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2,5 </a:t>
            </a:r>
            <a:r>
              <a:rPr lang="ru-RU" altLang="ru-RU" dirty="0">
                <a:solidFill>
                  <a:schemeClr val="tx1"/>
                </a:solidFill>
                <a:latin typeface="Calibri" pitchFamily="32" charset="0"/>
              </a:rPr>
              <a:t>тонны ртутьсодержащих ламп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1,8</a:t>
            </a:r>
            <a:r>
              <a:rPr lang="ru-RU" altLang="ru-RU" dirty="0">
                <a:solidFill>
                  <a:schemeClr val="tx1"/>
                </a:solidFill>
                <a:latin typeface="Calibri" pitchFamily="32" charset="0"/>
              </a:rPr>
              <a:t> тонны источников малого тока (батареек)</a:t>
            </a:r>
          </a:p>
        </p:txBody>
      </p:sp>
      <p:sp>
        <p:nvSpPr>
          <p:cNvPr id="52" name="AutoShape 23"/>
          <p:cNvSpPr>
            <a:spLocks noChangeArrowheads="1"/>
          </p:cNvSpPr>
          <p:nvPr/>
        </p:nvSpPr>
        <p:spPr bwMode="auto">
          <a:xfrm>
            <a:off x="323528" y="764704"/>
            <a:ext cx="5400600" cy="955402"/>
          </a:xfrm>
          <a:custGeom>
            <a:avLst/>
            <a:gdLst>
              <a:gd name="T0" fmla="*/ 10160112 w 2928937"/>
              <a:gd name="T1" fmla="*/ 0 h 857250"/>
              <a:gd name="T2" fmla="*/ 208277991 w 2928937"/>
              <a:gd name="T3" fmla="*/ 0 h 857250"/>
              <a:gd name="T4" fmla="*/ 208277991 w 2928937"/>
              <a:gd name="T5" fmla="*/ 0 h 857250"/>
              <a:gd name="T6" fmla="*/ 208277991 w 2928937"/>
              <a:gd name="T7" fmla="*/ 20246035 h 857250"/>
              <a:gd name="T8" fmla="*/ 198117267 w 2928937"/>
              <a:gd name="T9" fmla="*/ 24295359 h 857250"/>
              <a:gd name="T10" fmla="*/ 0 w 2928937"/>
              <a:gd name="T11" fmla="*/ 24295359 h 857250"/>
              <a:gd name="T12" fmla="*/ 0 w 2928937"/>
              <a:gd name="T13" fmla="*/ 24295359 h 857250"/>
              <a:gd name="T14" fmla="*/ 0 w 2928937"/>
              <a:gd name="T15" fmla="*/ 4049304 h 857250"/>
              <a:gd name="T16" fmla="*/ 10160112 w 2928937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28937"/>
              <a:gd name="T28" fmla="*/ 0 h 857250"/>
              <a:gd name="T29" fmla="*/ 2928937 w 2928937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28937" h="857250">
                <a:moveTo>
                  <a:pt x="142878" y="0"/>
                </a:moveTo>
                <a:lnTo>
                  <a:pt x="2928937" y="0"/>
                </a:lnTo>
                <a:lnTo>
                  <a:pt x="2928937" y="714372"/>
                </a:lnTo>
                <a:cubicBezTo>
                  <a:pt x="2928937" y="793281"/>
                  <a:pt x="2864968" y="857250"/>
                  <a:pt x="2786059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>
                <a:solidFill>
                  <a:srgbClr val="FFFFFF"/>
                </a:solidFill>
                <a:latin typeface="Calibri" pitchFamily="32" charset="0"/>
              </a:rPr>
              <a:t>общей площадью 8,376943 га</a:t>
            </a:r>
          </a:p>
        </p:txBody>
      </p:sp>
      <p:pic>
        <p:nvPicPr>
          <p:cNvPr id="53" name="Picture 24"/>
          <p:cNvPicPr>
            <a:picLocks noChangeAspect="1" noChangeArrowheads="1"/>
          </p:cNvPicPr>
          <p:nvPr/>
        </p:nvPicPr>
        <p:blipFill>
          <a:blip r:embed="rId6" cstate="print"/>
          <a:srcRect t="7692" b="3845"/>
          <a:stretch>
            <a:fillRect/>
          </a:stretch>
        </p:blipFill>
        <p:spPr bwMode="auto">
          <a:xfrm>
            <a:off x="107504" y="1988840"/>
            <a:ext cx="2834050" cy="1673270"/>
          </a:xfrm>
          <a:prstGeom prst="rect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</p:pic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395536" y="764704"/>
            <a:ext cx="5605214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         Обеспечено транспортирование отходов,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приобретены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3 </a:t>
            </a:r>
            <a:r>
              <a:rPr lang="ru-RU" altLang="ru-RU" dirty="0">
                <a:solidFill>
                  <a:schemeClr val="tx1"/>
                </a:solidFill>
                <a:latin typeface="Calibri" pitchFamily="32" charset="0"/>
              </a:rPr>
              <a:t>единицы специализированной техники, закуплено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3198</a:t>
            </a:r>
            <a:r>
              <a:rPr lang="ru-RU" altLang="ru-RU" dirty="0">
                <a:solidFill>
                  <a:schemeClr val="tx1"/>
                </a:solidFill>
                <a:latin typeface="Calibri" pitchFamily="32" charset="0"/>
              </a:rPr>
              <a:t> контейнеров (бункеров)</a:t>
            </a:r>
          </a:p>
        </p:txBody>
      </p:sp>
      <p:sp>
        <p:nvSpPr>
          <p:cNvPr id="55" name="Line 4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142875" y="142875"/>
            <a:ext cx="8856663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</a:t>
            </a: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в 2025 </a:t>
            </a: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году</a:t>
            </a:r>
          </a:p>
        </p:txBody>
      </p:sp>
      <p:sp>
        <p:nvSpPr>
          <p:cNvPr id="60" name="Oval 48"/>
          <p:cNvSpPr>
            <a:spLocks noChangeArrowheads="1"/>
          </p:cNvSpPr>
          <p:nvPr/>
        </p:nvSpPr>
        <p:spPr bwMode="auto">
          <a:xfrm>
            <a:off x="6012160" y="764704"/>
            <a:ext cx="309810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</a:rPr>
              <a:t> </a:t>
            </a:r>
          </a:p>
        </p:txBody>
      </p:sp>
      <p:sp>
        <p:nvSpPr>
          <p:cNvPr id="61" name="Oval 48"/>
          <p:cNvSpPr>
            <a:spLocks noChangeArrowheads="1"/>
          </p:cNvSpPr>
          <p:nvPr/>
        </p:nvSpPr>
        <p:spPr bwMode="auto">
          <a:xfrm>
            <a:off x="323528" y="764704"/>
            <a:ext cx="266845" cy="280911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</a:rPr>
              <a:t> </a:t>
            </a:r>
          </a:p>
        </p:txBody>
      </p:sp>
      <p:sp>
        <p:nvSpPr>
          <p:cNvPr id="63" name="Oval 48"/>
          <p:cNvSpPr>
            <a:spLocks noChangeArrowheads="1"/>
          </p:cNvSpPr>
          <p:nvPr/>
        </p:nvSpPr>
        <p:spPr bwMode="auto">
          <a:xfrm>
            <a:off x="107504" y="4005064"/>
            <a:ext cx="287338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</a:rPr>
              <a:t> </a:t>
            </a:r>
          </a:p>
        </p:txBody>
      </p:sp>
      <p:pic>
        <p:nvPicPr>
          <p:cNvPr id="2" name="Picture 2" descr="C:\Users\Nekrasova\Desktop\отчет за 2019 год\от специалистов\rtutnyelampy.jpg">
            <a:extLst>
              <a:ext uri="{FF2B5EF4-FFF2-40B4-BE49-F238E27FC236}">
                <a16:creationId xmlns:a16="http://schemas.microsoft.com/office/drawing/2014/main" id="{703253F4-CA6F-A743-D941-2285B1822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57" y="5102576"/>
            <a:ext cx="2092299" cy="1385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" name="Picture 3" descr="C:\Users\Nekrasova\Desktop\отчет за 2019 год\от специалистов\scale_1200.jpg">
            <a:extLst>
              <a:ext uri="{FF2B5EF4-FFF2-40B4-BE49-F238E27FC236}">
                <a16:creationId xmlns:a16="http://schemas.microsoft.com/office/drawing/2014/main" id="{3A427BEE-24D7-F9BE-221C-43F7A7F23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5102576"/>
            <a:ext cx="2160240" cy="1405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6C61F5-C515-31F1-D431-F28F1D6D77E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72"/>
          <a:stretch/>
        </p:blipFill>
        <p:spPr>
          <a:xfrm>
            <a:off x="2195736" y="5102576"/>
            <a:ext cx="1729257" cy="14227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flipH="1">
            <a:off x="7773130" y="4525537"/>
            <a:ext cx="9310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i="1" dirty="0">
                <a:solidFill>
                  <a:schemeClr val="tx2">
                    <a:lumMod val="85000"/>
                    <a:lumOff val="15000"/>
                  </a:schemeClr>
                </a:solidFill>
                <a:latin typeface="Calibri" pitchFamily="32" charset="0"/>
              </a:rPr>
              <a:t>после</a:t>
            </a:r>
          </a:p>
        </p:txBody>
      </p:sp>
      <p:sp>
        <p:nvSpPr>
          <p:cNvPr id="14338" name="AutoShape 2" descr="blob:https://web.telegram.org/4925c3c9-f90e-4a62-b291-23c553ba649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blob:https://web.telegram.org/4925c3c9-f90e-4a62-b291-23c553ba649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blob:https://web.telegram.org/4925c3c9-f90e-4a62-b291-23c553ba649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8316415" y="2564904"/>
            <a:ext cx="5760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i="1" dirty="0">
                <a:solidFill>
                  <a:schemeClr val="tx2">
                    <a:lumMod val="85000"/>
                    <a:lumOff val="15000"/>
                  </a:schemeClr>
                </a:solidFill>
                <a:latin typeface="Calibri" pitchFamily="32" charset="0"/>
              </a:rPr>
              <a:t>до</a:t>
            </a:r>
          </a:p>
        </p:txBody>
      </p:sp>
      <p:sp>
        <p:nvSpPr>
          <p:cNvPr id="14347" name="AutoShape 11" descr="blob:https://web.telegram.org/4925c3c9-f90e-4a62-b291-23c553ba649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9" name="AutoShape 13" descr="blob:https://web.telegram.org/4925c3c9-f90e-4a62-b291-23c553ba649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4"/>
          <p:cNvSpPr txBox="1">
            <a:spLocks noChangeArrowheads="1"/>
          </p:cNvSpPr>
          <p:nvPr/>
        </p:nvSpPr>
        <p:spPr bwMode="auto">
          <a:xfrm>
            <a:off x="8665096" y="6487499"/>
            <a:ext cx="478904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5E8758EA-1206-4903-8366-7882EBEC03D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12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3079" name="Line 5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2" name="Freeform 12"/>
          <p:cNvSpPr>
            <a:spLocks noChangeArrowheads="1"/>
          </p:cNvSpPr>
          <p:nvPr/>
        </p:nvSpPr>
        <p:spPr bwMode="auto">
          <a:xfrm>
            <a:off x="4620394" y="1771314"/>
            <a:ext cx="4248472" cy="1584176"/>
          </a:xfrm>
          <a:custGeom>
            <a:avLst/>
            <a:gdLst>
              <a:gd name="T0" fmla="*/ 413873 w 3571875"/>
              <a:gd name="T1" fmla="*/ 0 h 785813"/>
              <a:gd name="T2" fmla="*/ 11287180 w 3571875"/>
              <a:gd name="T3" fmla="*/ 0 h 785813"/>
              <a:gd name="T4" fmla="*/ 11287180 w 3571875"/>
              <a:gd name="T5" fmla="*/ 0 h 785813"/>
              <a:gd name="T6" fmla="*/ 11287180 w 3571875"/>
              <a:gd name="T7" fmla="*/ 7302813 h 785813"/>
              <a:gd name="T8" fmla="*/ 10873311 w 3571875"/>
              <a:gd name="T9" fmla="*/ 8763399 h 785813"/>
              <a:gd name="T10" fmla="*/ 0 w 3571875"/>
              <a:gd name="T11" fmla="*/ 8763399 h 785813"/>
              <a:gd name="T12" fmla="*/ 0 w 3571875"/>
              <a:gd name="T13" fmla="*/ 8763399 h 785813"/>
              <a:gd name="T14" fmla="*/ 0 w 3571875"/>
              <a:gd name="T15" fmla="*/ 1460585 h 785813"/>
              <a:gd name="T16" fmla="*/ 413873 w 3571875"/>
              <a:gd name="T17" fmla="*/ 0 h 78581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71875"/>
              <a:gd name="T28" fmla="*/ 0 h 785813"/>
              <a:gd name="T29" fmla="*/ 3571875 w 3571875"/>
              <a:gd name="T30" fmla="*/ 785813 h 78581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71875" h="785813">
                <a:moveTo>
                  <a:pt x="130971" y="0"/>
                </a:moveTo>
                <a:lnTo>
                  <a:pt x="3571875" y="0"/>
                </a:lnTo>
                <a:lnTo>
                  <a:pt x="3571875" y="654842"/>
                </a:lnTo>
                <a:cubicBezTo>
                  <a:pt x="3571875" y="727175"/>
                  <a:pt x="3513237" y="785813"/>
                  <a:pt x="3440904" y="785813"/>
                </a:cubicBezTo>
                <a:lnTo>
                  <a:pt x="0" y="785813"/>
                </a:lnTo>
                <a:lnTo>
                  <a:pt x="0" y="130971"/>
                </a:lnTo>
                <a:cubicBezTo>
                  <a:pt x="0" y="58638"/>
                  <a:pt x="58638" y="0"/>
                  <a:pt x="130971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6" name="Text Box 16"/>
          <p:cNvSpPr txBox="1">
            <a:spLocks noChangeArrowheads="1"/>
          </p:cNvSpPr>
          <p:nvPr/>
        </p:nvSpPr>
        <p:spPr bwMode="auto">
          <a:xfrm>
            <a:off x="144463" y="142875"/>
            <a:ext cx="88566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2025 году</a:t>
            </a:r>
          </a:p>
        </p:txBody>
      </p:sp>
      <p:sp>
        <p:nvSpPr>
          <p:cNvPr id="10265" name="Oval 24"/>
          <p:cNvSpPr>
            <a:spLocks noChangeArrowheads="1"/>
          </p:cNvSpPr>
          <p:nvPr/>
        </p:nvSpPr>
        <p:spPr bwMode="auto">
          <a:xfrm>
            <a:off x="4641528" y="1772816"/>
            <a:ext cx="290512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4404370" y="979226"/>
            <a:ext cx="4459165" cy="646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ctr" eaLnBrk="1" hangingPunct="1">
              <a:defRPr sz="1400" b="1">
                <a:solidFill>
                  <a:srgbClr val="0070C0"/>
                </a:solidFill>
              </a:defRPr>
            </a:lvl1pPr>
          </a:lstStyle>
          <a:p>
            <a:r>
              <a:rPr lang="ru-RU" altLang="ru-RU" sz="1800" dirty="0"/>
              <a:t>Экологическое образование и просвещение</a:t>
            </a:r>
          </a:p>
        </p:txBody>
      </p:sp>
      <p:sp>
        <p:nvSpPr>
          <p:cNvPr id="5" name="Freeform 21">
            <a:extLst>
              <a:ext uri="{FF2B5EF4-FFF2-40B4-BE49-F238E27FC236}">
                <a16:creationId xmlns:a16="http://schemas.microsoft.com/office/drawing/2014/main" id="{49DB74F2-A193-7BAD-130A-5335F2E86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569316"/>
            <a:ext cx="4248472" cy="1803900"/>
          </a:xfrm>
          <a:custGeom>
            <a:avLst/>
            <a:gdLst>
              <a:gd name="T0" fmla="*/ 526747 w 3571875"/>
              <a:gd name="T1" fmla="*/ 0 h 1000125"/>
              <a:gd name="T2" fmla="*/ 11287180 w 3571875"/>
              <a:gd name="T3" fmla="*/ 0 h 1000125"/>
              <a:gd name="T4" fmla="*/ 11287180 w 3571875"/>
              <a:gd name="T5" fmla="*/ 0 h 1000125"/>
              <a:gd name="T6" fmla="*/ 11287180 w 3571875"/>
              <a:gd name="T7" fmla="*/ 522056 h 1000125"/>
              <a:gd name="T8" fmla="*/ 10760424 w 3571875"/>
              <a:gd name="T9" fmla="*/ 626471 h 1000125"/>
              <a:gd name="T10" fmla="*/ 0 w 3571875"/>
              <a:gd name="T11" fmla="*/ 626471 h 1000125"/>
              <a:gd name="T12" fmla="*/ 0 w 3571875"/>
              <a:gd name="T13" fmla="*/ 626471 h 1000125"/>
              <a:gd name="T14" fmla="*/ 0 w 3571875"/>
              <a:gd name="T15" fmla="*/ 104413 h 1000125"/>
              <a:gd name="T16" fmla="*/ 526747 w 3571875"/>
              <a:gd name="T17" fmla="*/ 0 h 10001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71875"/>
              <a:gd name="T28" fmla="*/ 0 h 1000125"/>
              <a:gd name="T29" fmla="*/ 3571875 w 3571875"/>
              <a:gd name="T30" fmla="*/ 1000125 h 10001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71875" h="1000125">
                <a:moveTo>
                  <a:pt x="166691" y="0"/>
                </a:moveTo>
                <a:lnTo>
                  <a:pt x="3571875" y="0"/>
                </a:lnTo>
                <a:lnTo>
                  <a:pt x="3571875" y="833434"/>
                </a:lnTo>
                <a:cubicBezTo>
                  <a:pt x="3571875" y="925495"/>
                  <a:pt x="3497245" y="1000125"/>
                  <a:pt x="3405184" y="1000125"/>
                </a:cubicBezTo>
                <a:lnTo>
                  <a:pt x="0" y="1000125"/>
                </a:lnTo>
                <a:lnTo>
                  <a:pt x="0" y="166691"/>
                </a:lnTo>
                <a:cubicBezTo>
                  <a:pt x="0" y="74630"/>
                  <a:pt x="74630" y="0"/>
                  <a:pt x="166691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D6D9188C-B8BA-D6C1-7DAE-F6B7FA37D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520" y="3573016"/>
            <a:ext cx="290512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A8C624-6FF8-A173-C62E-4A184FA38E6F}"/>
              </a:ext>
            </a:extLst>
          </p:cNvPr>
          <p:cNvSpPr txBox="1"/>
          <p:nvPr/>
        </p:nvSpPr>
        <p:spPr>
          <a:xfrm>
            <a:off x="4572000" y="3571514"/>
            <a:ext cx="40930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  Проведено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3124 </a:t>
            </a:r>
            <a:r>
              <a:rPr lang="ru-RU" dirty="0">
                <a:solidFill>
                  <a:srgbClr val="000000"/>
                </a:solidFill>
              </a:rPr>
              <a:t>субботника вывезено порядка </a:t>
            </a:r>
            <a:r>
              <a:rPr lang="ru-RU" b="1" dirty="0">
                <a:solidFill>
                  <a:srgbClr val="0070C0"/>
                </a:solidFill>
              </a:rPr>
              <a:t>13 </a:t>
            </a:r>
            <a:r>
              <a:rPr lang="ru-RU" dirty="0">
                <a:solidFill>
                  <a:srgbClr val="000000"/>
                </a:solidFill>
              </a:rPr>
              <a:t>тыс. т мусора</a:t>
            </a:r>
          </a:p>
          <a:p>
            <a:pPr algn="ctr"/>
            <a:r>
              <a:rPr lang="ru-RU" dirty="0">
                <a:solidFill>
                  <a:srgbClr val="000000"/>
                </a:solidFill>
              </a:rPr>
              <a:t>высажено </a:t>
            </a:r>
            <a:r>
              <a:rPr lang="ru-RU" b="1" dirty="0">
                <a:solidFill>
                  <a:srgbClr val="0070C0"/>
                </a:solidFill>
              </a:rPr>
              <a:t>18 000 </a:t>
            </a:r>
            <a:r>
              <a:rPr lang="ru-RU" dirty="0">
                <a:solidFill>
                  <a:srgbClr val="000000"/>
                </a:solidFill>
              </a:rPr>
              <a:t>деревьев и кустарников,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</a:rPr>
              <a:t>собрано</a:t>
            </a:r>
            <a:r>
              <a:rPr lang="ru-RU" b="1" dirty="0">
                <a:solidFill>
                  <a:srgbClr val="0070C0"/>
                </a:solidFill>
              </a:rPr>
              <a:t> 116 </a:t>
            </a:r>
            <a:r>
              <a:rPr lang="ru-RU" dirty="0">
                <a:solidFill>
                  <a:srgbClr val="000000"/>
                </a:solidFill>
              </a:rPr>
              <a:t>тонн макулатуры, </a:t>
            </a:r>
            <a:r>
              <a:rPr lang="ru-RU" b="1" dirty="0">
                <a:solidFill>
                  <a:srgbClr val="0070C0"/>
                </a:solidFill>
              </a:rPr>
              <a:t>113 173 </a:t>
            </a:r>
            <a:r>
              <a:rPr lang="ru-RU" dirty="0">
                <a:solidFill>
                  <a:schemeClr val="tx1"/>
                </a:solidFill>
              </a:rPr>
              <a:t>жителя приняло участие </a:t>
            </a:r>
            <a:endParaRPr lang="ru-RU" baseline="30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220A6AAA-A09B-24B6-64DF-E2A7BC8DB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8386" y="2036308"/>
            <a:ext cx="4344319" cy="124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800"/>
              </a:lnSpc>
            </a:pPr>
            <a:r>
              <a:rPr lang="ru-RU" altLang="ru-RU" sz="1400" dirty="0">
                <a:solidFill>
                  <a:srgbClr val="000000"/>
                </a:solidFill>
              </a:rPr>
              <a:t>     </a:t>
            </a:r>
            <a:r>
              <a:rPr lang="ru-RU" altLang="ru-RU" dirty="0">
                <a:solidFill>
                  <a:srgbClr val="000000"/>
                </a:solidFill>
              </a:rPr>
              <a:t>Подготовлено </a:t>
            </a:r>
            <a:r>
              <a:rPr lang="ru-RU" altLang="ru-RU" b="1" dirty="0">
                <a:solidFill>
                  <a:srgbClr val="0070C0"/>
                </a:solidFill>
              </a:rPr>
              <a:t>1192</a:t>
            </a:r>
            <a:r>
              <a:rPr lang="ru-RU" altLang="ru-RU" dirty="0">
                <a:solidFill>
                  <a:srgbClr val="0070C0"/>
                </a:solidFill>
              </a:rPr>
              <a:t> </a:t>
            </a:r>
            <a:r>
              <a:rPr lang="ru-RU" altLang="ru-RU" dirty="0" err="1">
                <a:solidFill>
                  <a:srgbClr val="000000"/>
                </a:solidFill>
              </a:rPr>
              <a:t>информповодов</a:t>
            </a:r>
            <a:r>
              <a:rPr lang="ru-RU" altLang="ru-RU" dirty="0">
                <a:solidFill>
                  <a:srgbClr val="000000"/>
                </a:solidFill>
              </a:rPr>
              <a:t>:</a:t>
            </a:r>
            <a:endParaRPr lang="en-US" altLang="ru-RU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ts val="1800"/>
              </a:lnSpc>
            </a:pPr>
            <a:r>
              <a:rPr lang="ru-RU" altLang="ru-RU" b="1" dirty="0">
                <a:solidFill>
                  <a:srgbClr val="0070C0"/>
                </a:solidFill>
              </a:rPr>
              <a:t>32 </a:t>
            </a:r>
            <a:r>
              <a:rPr lang="ru-RU" altLang="ru-RU" dirty="0">
                <a:solidFill>
                  <a:srgbClr val="000000"/>
                </a:solidFill>
              </a:rPr>
              <a:t>видео сюжета, </a:t>
            </a:r>
          </a:p>
          <a:p>
            <a:pPr algn="ctr" eaLnBrk="1" hangingPunct="1">
              <a:lnSpc>
                <a:spcPts val="1800"/>
              </a:lnSpc>
            </a:pPr>
            <a:r>
              <a:rPr lang="ru-RU" altLang="ru-RU" b="1" dirty="0">
                <a:solidFill>
                  <a:srgbClr val="0070C0"/>
                </a:solidFill>
              </a:rPr>
              <a:t>13</a:t>
            </a:r>
            <a:r>
              <a:rPr lang="ru-RU" altLang="ru-RU" dirty="0">
                <a:solidFill>
                  <a:srgbClr val="000000"/>
                </a:solidFill>
              </a:rPr>
              <a:t> </a:t>
            </a:r>
            <a:r>
              <a:rPr lang="en-US" altLang="ru-RU" dirty="0">
                <a:solidFill>
                  <a:srgbClr val="000000"/>
                </a:solidFill>
              </a:rPr>
              <a:t>р</a:t>
            </a:r>
            <a:r>
              <a:rPr lang="ru-RU" altLang="ru-RU" dirty="0" err="1">
                <a:solidFill>
                  <a:srgbClr val="000000"/>
                </a:solidFill>
              </a:rPr>
              <a:t>адиокомментариев</a:t>
            </a:r>
            <a:r>
              <a:rPr lang="en-US" altLang="ru-RU" dirty="0">
                <a:solidFill>
                  <a:srgbClr val="000000"/>
                </a:solidFill>
              </a:rPr>
              <a:t>,</a:t>
            </a:r>
            <a:r>
              <a:rPr lang="ru-RU" altLang="ru-RU" dirty="0">
                <a:solidFill>
                  <a:srgbClr val="000000"/>
                </a:solidFill>
              </a:rPr>
              <a:t> </a:t>
            </a:r>
          </a:p>
          <a:p>
            <a:pPr algn="ctr" eaLnBrk="1" hangingPunct="1">
              <a:lnSpc>
                <a:spcPts val="1800"/>
              </a:lnSpc>
            </a:pPr>
            <a:r>
              <a:rPr lang="ru-RU" altLang="ru-RU" b="1" dirty="0">
                <a:solidFill>
                  <a:srgbClr val="0070C0"/>
                </a:solidFill>
              </a:rPr>
              <a:t>38</a:t>
            </a:r>
            <a:r>
              <a:rPr lang="ru-RU" altLang="ru-RU" dirty="0">
                <a:solidFill>
                  <a:srgbClr val="000000"/>
                </a:solidFill>
              </a:rPr>
              <a:t> видеокомментариев, </a:t>
            </a:r>
          </a:p>
          <a:p>
            <a:pPr algn="ctr" eaLnBrk="1" hangingPunct="1">
              <a:lnSpc>
                <a:spcPts val="1800"/>
              </a:lnSpc>
            </a:pPr>
            <a:r>
              <a:rPr lang="ru-RU" altLang="ru-RU" b="1" dirty="0">
                <a:solidFill>
                  <a:srgbClr val="0070C0"/>
                </a:solidFill>
              </a:rPr>
              <a:t>5</a:t>
            </a:r>
            <a:r>
              <a:rPr lang="ru-RU" altLang="ru-RU" dirty="0">
                <a:solidFill>
                  <a:srgbClr val="000000"/>
                </a:solidFill>
              </a:rPr>
              <a:t> видео-интервью, </a:t>
            </a:r>
            <a:r>
              <a:rPr lang="ru-RU" altLang="ru-RU" b="1" dirty="0">
                <a:solidFill>
                  <a:srgbClr val="0070C0"/>
                </a:solidFill>
              </a:rPr>
              <a:t>3 </a:t>
            </a:r>
            <a:r>
              <a:rPr lang="ru-RU" altLang="ru-RU" dirty="0">
                <a:solidFill>
                  <a:srgbClr val="000000"/>
                </a:solidFill>
              </a:rPr>
              <a:t>прямых эфиров</a:t>
            </a:r>
            <a:r>
              <a:rPr lang="en-US" altLang="ru-RU" dirty="0">
                <a:solidFill>
                  <a:srgbClr val="000000"/>
                </a:solidFill>
              </a:rPr>
              <a:t> </a:t>
            </a:r>
            <a:endParaRPr lang="ru-RU" altLang="ru-RU" dirty="0">
              <a:solidFill>
                <a:srgbClr val="00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5E9FEF-03F6-CB24-D64E-CA97DD806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45" y="808768"/>
            <a:ext cx="3763751" cy="276424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13E7CC3-BA68-76A9-B410-B0F19F358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46" y="3750040"/>
            <a:ext cx="3763752" cy="273587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8676456" y="6492875"/>
            <a:ext cx="467544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77053BD-9BA5-4F5C-80D7-603379A3EFF6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13</a:t>
            </a:fld>
            <a:endParaRPr lang="ru-RU" altLang="ru-RU" sz="120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12294" name="Line 5"/>
          <p:cNvSpPr>
            <a:spLocks noChangeShapeType="1"/>
          </p:cNvSpPr>
          <p:nvPr/>
        </p:nvSpPr>
        <p:spPr bwMode="auto">
          <a:xfrm>
            <a:off x="357188" y="500042"/>
            <a:ext cx="8464550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7" name="Text Box 13"/>
          <p:cNvSpPr txBox="1">
            <a:spLocks noChangeArrowheads="1"/>
          </p:cNvSpPr>
          <p:nvPr/>
        </p:nvSpPr>
        <p:spPr bwMode="auto">
          <a:xfrm>
            <a:off x="107950" y="71414"/>
            <a:ext cx="88566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2025 году</a:t>
            </a:r>
          </a:p>
        </p:txBody>
      </p:sp>
      <p:sp>
        <p:nvSpPr>
          <p:cNvPr id="27" name="AutoShape 3"/>
          <p:cNvSpPr>
            <a:spLocks noChangeArrowheads="1"/>
          </p:cNvSpPr>
          <p:nvPr/>
        </p:nvSpPr>
        <p:spPr bwMode="auto">
          <a:xfrm>
            <a:off x="227630" y="5208605"/>
            <a:ext cx="4214812" cy="720725"/>
          </a:xfrm>
          <a:custGeom>
            <a:avLst/>
            <a:gdLst>
              <a:gd name="T0" fmla="*/ 178597 w 4214812"/>
              <a:gd name="T1" fmla="*/ 0 h 1071563"/>
              <a:gd name="T2" fmla="*/ 4214812 w 4214812"/>
              <a:gd name="T3" fmla="*/ 0 h 1071563"/>
              <a:gd name="T4" fmla="*/ 4214812 w 4214812"/>
              <a:gd name="T5" fmla="*/ 0 h 1071563"/>
              <a:gd name="T6" fmla="*/ 4214812 w 4214812"/>
              <a:gd name="T7" fmla="*/ 182581 h 1071563"/>
              <a:gd name="T8" fmla="*/ 4036207 w 4214812"/>
              <a:gd name="T9" fmla="*/ 219097 h 1071563"/>
              <a:gd name="T10" fmla="*/ 0 w 4214812"/>
              <a:gd name="T11" fmla="*/ 219097 h 1071563"/>
              <a:gd name="T12" fmla="*/ 0 w 4214812"/>
              <a:gd name="T13" fmla="*/ 219097 h 1071563"/>
              <a:gd name="T14" fmla="*/ 0 w 4214812"/>
              <a:gd name="T15" fmla="*/ 36516 h 1071563"/>
              <a:gd name="T16" fmla="*/ 178597 w 4214812"/>
              <a:gd name="T17" fmla="*/ 0 h 10715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1071563"/>
              <a:gd name="T29" fmla="*/ 4214812 w 4214812"/>
              <a:gd name="T30" fmla="*/ 1071563 h 10715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1071563">
                <a:moveTo>
                  <a:pt x="178597" y="0"/>
                </a:moveTo>
                <a:lnTo>
                  <a:pt x="4214812" y="0"/>
                </a:lnTo>
                <a:lnTo>
                  <a:pt x="4214812" y="892966"/>
                </a:lnTo>
                <a:cubicBezTo>
                  <a:pt x="4214812" y="991602"/>
                  <a:pt x="4134851" y="1071563"/>
                  <a:pt x="4036215" y="1071563"/>
                </a:cubicBezTo>
                <a:lnTo>
                  <a:pt x="0" y="1071563"/>
                </a:lnTo>
                <a:lnTo>
                  <a:pt x="0" y="178597"/>
                </a:lnTo>
                <a:cubicBezTo>
                  <a:pt x="0" y="79961"/>
                  <a:pt x="79961" y="0"/>
                  <a:pt x="17859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      Завершены работы на новых месторождениях подземных вод с приростом запасов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1,13 тыс. куб. метров в сутки</a:t>
            </a:r>
          </a:p>
        </p:txBody>
      </p:sp>
      <p:sp>
        <p:nvSpPr>
          <p:cNvPr id="28" name="AutoShape 15"/>
          <p:cNvSpPr>
            <a:spLocks noChangeArrowheads="1"/>
          </p:cNvSpPr>
          <p:nvPr/>
        </p:nvSpPr>
        <p:spPr bwMode="auto">
          <a:xfrm>
            <a:off x="244445" y="6019823"/>
            <a:ext cx="4184679" cy="695325"/>
          </a:xfrm>
          <a:custGeom>
            <a:avLst/>
            <a:gdLst>
              <a:gd name="T0" fmla="*/ 229485 w 4143375"/>
              <a:gd name="T1" fmla="*/ 0 h 1285875"/>
              <a:gd name="T2" fmla="*/ 4436599 w 4143375"/>
              <a:gd name="T3" fmla="*/ 0 h 1285875"/>
              <a:gd name="T4" fmla="*/ 4436599 w 4143375"/>
              <a:gd name="T5" fmla="*/ 0 h 1285875"/>
              <a:gd name="T6" fmla="*/ 4436599 w 4143375"/>
              <a:gd name="T7" fmla="*/ 91571 h 1285875"/>
              <a:gd name="T8" fmla="*/ 4207116 w 4143375"/>
              <a:gd name="T9" fmla="*/ 109885 h 1285875"/>
              <a:gd name="T10" fmla="*/ 0 w 4143375"/>
              <a:gd name="T11" fmla="*/ 109885 h 1285875"/>
              <a:gd name="T12" fmla="*/ 0 w 4143375"/>
              <a:gd name="T13" fmla="*/ 109885 h 1285875"/>
              <a:gd name="T14" fmla="*/ 0 w 4143375"/>
              <a:gd name="T15" fmla="*/ 18314 h 1285875"/>
              <a:gd name="T16" fmla="*/ 229485 w 4143375"/>
              <a:gd name="T17" fmla="*/ 0 h 1285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143375"/>
              <a:gd name="T28" fmla="*/ 0 h 1285875"/>
              <a:gd name="T29" fmla="*/ 4143375 w 4143375"/>
              <a:gd name="T30" fmla="*/ 1285875 h 1285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143375" h="1285875">
                <a:moveTo>
                  <a:pt x="214317" y="0"/>
                </a:moveTo>
                <a:lnTo>
                  <a:pt x="4143375" y="0"/>
                </a:lnTo>
                <a:lnTo>
                  <a:pt x="4143375" y="1071558"/>
                </a:lnTo>
                <a:cubicBezTo>
                  <a:pt x="4143375" y="1189922"/>
                  <a:pt x="4047422" y="1285875"/>
                  <a:pt x="3929058" y="1285875"/>
                </a:cubicBezTo>
                <a:lnTo>
                  <a:pt x="0" y="1285875"/>
                </a:lnTo>
                <a:lnTo>
                  <a:pt x="0" y="214317"/>
                </a:lnTo>
                <a:cubicBezTo>
                  <a:pt x="0" y="95953"/>
                  <a:pt x="95953" y="0"/>
                  <a:pt x="21431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lnSpc>
                <a:spcPct val="80000"/>
              </a:lnSpc>
              <a:buClrTx/>
              <a:buSzPct val="76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      Инвестиционная стоимость завершенных </a:t>
            </a:r>
            <a:b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в 2025 году работ по геологическому изучению недр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5, 55 млн. руб.</a:t>
            </a:r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auto">
          <a:xfrm>
            <a:off x="4644008" y="3441567"/>
            <a:ext cx="4320605" cy="857257"/>
          </a:xfrm>
          <a:custGeom>
            <a:avLst/>
            <a:gdLst>
              <a:gd name="T0" fmla="*/ 178597 w 4214812"/>
              <a:gd name="T1" fmla="*/ 0 h 1071563"/>
              <a:gd name="T2" fmla="*/ 4214813 w 4214812"/>
              <a:gd name="T3" fmla="*/ 0 h 1071563"/>
              <a:gd name="T4" fmla="*/ 4214813 w 4214812"/>
              <a:gd name="T5" fmla="*/ 0 h 1071563"/>
              <a:gd name="T6" fmla="*/ 4214813 w 4214812"/>
              <a:gd name="T7" fmla="*/ 372598 h 1071563"/>
              <a:gd name="T8" fmla="*/ 4036208 w 4214812"/>
              <a:gd name="T9" fmla="*/ 447120 h 1071563"/>
              <a:gd name="T10" fmla="*/ 0 w 4214812"/>
              <a:gd name="T11" fmla="*/ 447120 h 1071563"/>
              <a:gd name="T12" fmla="*/ 0 w 4214812"/>
              <a:gd name="T13" fmla="*/ 447120 h 1071563"/>
              <a:gd name="T14" fmla="*/ 0 w 4214812"/>
              <a:gd name="T15" fmla="*/ 74522 h 1071563"/>
              <a:gd name="T16" fmla="*/ 178597 w 4214812"/>
              <a:gd name="T17" fmla="*/ 0 h 10715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1071563"/>
              <a:gd name="T29" fmla="*/ 4214812 w 4214812"/>
              <a:gd name="T30" fmla="*/ 1071563 h 10715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1071563">
                <a:moveTo>
                  <a:pt x="178597" y="0"/>
                </a:moveTo>
                <a:lnTo>
                  <a:pt x="4214812" y="0"/>
                </a:lnTo>
                <a:lnTo>
                  <a:pt x="4214812" y="892966"/>
                </a:lnTo>
                <a:cubicBezTo>
                  <a:pt x="4214812" y="991602"/>
                  <a:pt x="4134851" y="1071563"/>
                  <a:pt x="4036215" y="1071563"/>
                </a:cubicBezTo>
                <a:lnTo>
                  <a:pt x="0" y="1071563"/>
                </a:lnTo>
                <a:lnTo>
                  <a:pt x="0" y="178597"/>
                </a:lnTo>
                <a:cubicBezTo>
                  <a:pt x="0" y="79961"/>
                  <a:pt x="79961" y="0"/>
                  <a:pt x="17859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ru-RU" sz="1600" dirty="0">
                <a:solidFill>
                  <a:schemeClr val="tx1"/>
                </a:solidFill>
                <a:latin typeface="Calibri" pitchFamily="32" charset="0"/>
              </a:rPr>
              <a:t>    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  </a:t>
            </a:r>
          </a:p>
          <a:p>
            <a:pPr algn="ctr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  Рассмотрено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32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  <a:cs typeface="Arial" charset="0"/>
              </a:rPr>
              <a:t>технических проекта</a:t>
            </a:r>
          </a:p>
          <a:p>
            <a:pPr algn="ctr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 7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  <a:cs typeface="Arial" charset="0"/>
              </a:rPr>
              <a:t>горных отводов</a:t>
            </a:r>
          </a:p>
          <a:p>
            <a:pPr algn="just">
              <a:lnSpc>
                <a:spcPct val="9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1600" dirty="0">
              <a:solidFill>
                <a:schemeClr val="tx1"/>
              </a:solidFill>
              <a:latin typeface="Calibri" pitchFamily="32" charset="0"/>
            </a:endParaRPr>
          </a:p>
        </p:txBody>
      </p:sp>
      <p:sp>
        <p:nvSpPr>
          <p:cNvPr id="30" name="AutoShape 3"/>
          <p:cNvSpPr>
            <a:spLocks noChangeArrowheads="1"/>
          </p:cNvSpPr>
          <p:nvPr/>
        </p:nvSpPr>
        <p:spPr bwMode="auto">
          <a:xfrm>
            <a:off x="323526" y="3458296"/>
            <a:ext cx="4118915" cy="785818"/>
          </a:xfrm>
          <a:custGeom>
            <a:avLst/>
            <a:gdLst>
              <a:gd name="T0" fmla="*/ 178597 w 4214812"/>
              <a:gd name="T1" fmla="*/ 0 h 1071563"/>
              <a:gd name="T2" fmla="*/ 4214813 w 4214812"/>
              <a:gd name="T3" fmla="*/ 0 h 1071563"/>
              <a:gd name="T4" fmla="*/ 4214813 w 4214812"/>
              <a:gd name="T5" fmla="*/ 0 h 1071563"/>
              <a:gd name="T6" fmla="*/ 4214813 w 4214812"/>
              <a:gd name="T7" fmla="*/ 372598 h 1071563"/>
              <a:gd name="T8" fmla="*/ 4036208 w 4214812"/>
              <a:gd name="T9" fmla="*/ 447120 h 1071563"/>
              <a:gd name="T10" fmla="*/ 0 w 4214812"/>
              <a:gd name="T11" fmla="*/ 447120 h 1071563"/>
              <a:gd name="T12" fmla="*/ 0 w 4214812"/>
              <a:gd name="T13" fmla="*/ 447120 h 1071563"/>
              <a:gd name="T14" fmla="*/ 0 w 4214812"/>
              <a:gd name="T15" fmla="*/ 74522 h 1071563"/>
              <a:gd name="T16" fmla="*/ 178597 w 4214812"/>
              <a:gd name="T17" fmla="*/ 0 h 10715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1071563"/>
              <a:gd name="T29" fmla="*/ 4214812 w 4214812"/>
              <a:gd name="T30" fmla="*/ 1071563 h 10715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1071563">
                <a:moveTo>
                  <a:pt x="178597" y="0"/>
                </a:moveTo>
                <a:lnTo>
                  <a:pt x="4214812" y="0"/>
                </a:lnTo>
                <a:lnTo>
                  <a:pt x="4214812" y="892966"/>
                </a:lnTo>
                <a:cubicBezTo>
                  <a:pt x="4214812" y="991602"/>
                  <a:pt x="4134851" y="1071563"/>
                  <a:pt x="4036215" y="1071563"/>
                </a:cubicBezTo>
                <a:lnTo>
                  <a:pt x="0" y="1071563"/>
                </a:lnTo>
                <a:lnTo>
                  <a:pt x="0" y="178597"/>
                </a:lnTo>
                <a:cubicBezTo>
                  <a:pt x="0" y="79961"/>
                  <a:pt x="79961" y="0"/>
                  <a:pt x="17859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       Предоставлено право пользования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109</a:t>
            </a:r>
            <a:r>
              <a:rPr lang="ru-RU" altLang="ru-RU" sz="1600" b="1" dirty="0">
                <a:solidFill>
                  <a:srgbClr val="FF0000"/>
                </a:solidFill>
                <a:latin typeface="Calibri" pitchFamily="32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участками недр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(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выдана лицензия) </a:t>
            </a:r>
          </a:p>
          <a:p>
            <a:pPr algn="ctr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(ОПИ – 9; подземные воды – 100)</a:t>
            </a:r>
          </a:p>
        </p:txBody>
      </p:sp>
      <p:sp>
        <p:nvSpPr>
          <p:cNvPr id="31" name="AutoShape 15"/>
          <p:cNvSpPr>
            <a:spLocks noChangeArrowheads="1"/>
          </p:cNvSpPr>
          <p:nvPr/>
        </p:nvSpPr>
        <p:spPr bwMode="auto">
          <a:xfrm>
            <a:off x="244445" y="4365104"/>
            <a:ext cx="4184650" cy="740363"/>
          </a:xfrm>
          <a:custGeom>
            <a:avLst/>
            <a:gdLst>
              <a:gd name="T0" fmla="*/ 229485 w 4143375"/>
              <a:gd name="T1" fmla="*/ 0 h 1285875"/>
              <a:gd name="T2" fmla="*/ 4436600 w 4143375"/>
              <a:gd name="T3" fmla="*/ 0 h 1285875"/>
              <a:gd name="T4" fmla="*/ 4436600 w 4143375"/>
              <a:gd name="T5" fmla="*/ 0 h 1285875"/>
              <a:gd name="T6" fmla="*/ 4436600 w 4143375"/>
              <a:gd name="T7" fmla="*/ 91571 h 1285875"/>
              <a:gd name="T8" fmla="*/ 4207117 w 4143375"/>
              <a:gd name="T9" fmla="*/ 109885 h 1285875"/>
              <a:gd name="T10" fmla="*/ 0 w 4143375"/>
              <a:gd name="T11" fmla="*/ 109885 h 1285875"/>
              <a:gd name="T12" fmla="*/ 0 w 4143375"/>
              <a:gd name="T13" fmla="*/ 109885 h 1285875"/>
              <a:gd name="T14" fmla="*/ 0 w 4143375"/>
              <a:gd name="T15" fmla="*/ 18314 h 1285875"/>
              <a:gd name="T16" fmla="*/ 229485 w 4143375"/>
              <a:gd name="T17" fmla="*/ 0 h 1285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143375"/>
              <a:gd name="T28" fmla="*/ 0 h 1285875"/>
              <a:gd name="T29" fmla="*/ 4143375 w 4143375"/>
              <a:gd name="T30" fmla="*/ 1285875 h 1285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143375" h="1285875">
                <a:moveTo>
                  <a:pt x="214317" y="0"/>
                </a:moveTo>
                <a:lnTo>
                  <a:pt x="4143375" y="0"/>
                </a:lnTo>
                <a:lnTo>
                  <a:pt x="4143375" y="1071558"/>
                </a:lnTo>
                <a:cubicBezTo>
                  <a:pt x="4143375" y="1189922"/>
                  <a:pt x="4047422" y="1285875"/>
                  <a:pt x="3929058" y="1285875"/>
                </a:cubicBezTo>
                <a:lnTo>
                  <a:pt x="0" y="1285875"/>
                </a:lnTo>
                <a:lnTo>
                  <a:pt x="0" y="214317"/>
                </a:lnTo>
                <a:cubicBezTo>
                  <a:pt x="0" y="95953"/>
                  <a:pt x="95953" y="0"/>
                  <a:pt x="21431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       Прирост запасов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общераспространенных полезных ископаемых (ОПИ) составил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порядка 3,1 млн. куб. метров</a:t>
            </a:r>
          </a:p>
        </p:txBody>
      </p:sp>
      <p:sp>
        <p:nvSpPr>
          <p:cNvPr id="32" name="Oval 8"/>
          <p:cNvSpPr>
            <a:spLocks noChangeArrowheads="1"/>
          </p:cNvSpPr>
          <p:nvPr/>
        </p:nvSpPr>
        <p:spPr bwMode="auto">
          <a:xfrm>
            <a:off x="4644703" y="3439983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214282" y="4365104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5" name="Oval 8"/>
          <p:cNvSpPr>
            <a:spLocks noChangeArrowheads="1"/>
          </p:cNvSpPr>
          <p:nvPr/>
        </p:nvSpPr>
        <p:spPr bwMode="auto">
          <a:xfrm>
            <a:off x="214282" y="5213365"/>
            <a:ext cx="287338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3" name="Oval 8"/>
          <p:cNvSpPr>
            <a:spLocks noChangeArrowheads="1"/>
          </p:cNvSpPr>
          <p:nvPr/>
        </p:nvSpPr>
        <p:spPr bwMode="auto">
          <a:xfrm>
            <a:off x="214282" y="5999182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26" name="Рисунок 25"/>
          <p:cNvPicPr/>
          <p:nvPr/>
        </p:nvPicPr>
        <p:blipFill>
          <a:blip r:embed="rId3" cstate="print"/>
          <a:srcRect l="25298" t="16920" r="39090" b="24918"/>
          <a:stretch>
            <a:fillRect/>
          </a:stretch>
        </p:blipFill>
        <p:spPr bwMode="auto">
          <a:xfrm>
            <a:off x="755576" y="1381310"/>
            <a:ext cx="2815190" cy="204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/>
          <p:nvPr/>
        </p:nvPicPr>
        <p:blipFill>
          <a:blip r:embed="rId4" cstate="print"/>
          <a:srcRect l="23297" t="26751" r="36362" b="27389"/>
          <a:stretch>
            <a:fillRect/>
          </a:stretch>
        </p:blipFill>
        <p:spPr bwMode="auto">
          <a:xfrm>
            <a:off x="5465736" y="1396001"/>
            <a:ext cx="3182256" cy="1974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AutoShape 15"/>
          <p:cNvSpPr>
            <a:spLocks noChangeArrowheads="1"/>
          </p:cNvSpPr>
          <p:nvPr/>
        </p:nvSpPr>
        <p:spPr bwMode="auto">
          <a:xfrm>
            <a:off x="4644008" y="4448187"/>
            <a:ext cx="4357148" cy="695325"/>
          </a:xfrm>
          <a:custGeom>
            <a:avLst/>
            <a:gdLst>
              <a:gd name="T0" fmla="*/ 229485 w 4143375"/>
              <a:gd name="T1" fmla="*/ 0 h 1285875"/>
              <a:gd name="T2" fmla="*/ 4436600 w 4143375"/>
              <a:gd name="T3" fmla="*/ 0 h 1285875"/>
              <a:gd name="T4" fmla="*/ 4436600 w 4143375"/>
              <a:gd name="T5" fmla="*/ 0 h 1285875"/>
              <a:gd name="T6" fmla="*/ 4436600 w 4143375"/>
              <a:gd name="T7" fmla="*/ 91571 h 1285875"/>
              <a:gd name="T8" fmla="*/ 4207117 w 4143375"/>
              <a:gd name="T9" fmla="*/ 109885 h 1285875"/>
              <a:gd name="T10" fmla="*/ 0 w 4143375"/>
              <a:gd name="T11" fmla="*/ 109885 h 1285875"/>
              <a:gd name="T12" fmla="*/ 0 w 4143375"/>
              <a:gd name="T13" fmla="*/ 109885 h 1285875"/>
              <a:gd name="T14" fmla="*/ 0 w 4143375"/>
              <a:gd name="T15" fmla="*/ 18314 h 1285875"/>
              <a:gd name="T16" fmla="*/ 229485 w 4143375"/>
              <a:gd name="T17" fmla="*/ 0 h 1285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143375"/>
              <a:gd name="T28" fmla="*/ 0 h 1285875"/>
              <a:gd name="T29" fmla="*/ 4143375 w 4143375"/>
              <a:gd name="T30" fmla="*/ 1285875 h 1285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143375" h="1285875">
                <a:moveTo>
                  <a:pt x="214317" y="0"/>
                </a:moveTo>
                <a:lnTo>
                  <a:pt x="4143375" y="0"/>
                </a:lnTo>
                <a:lnTo>
                  <a:pt x="4143375" y="1071558"/>
                </a:lnTo>
                <a:cubicBezTo>
                  <a:pt x="4143375" y="1189922"/>
                  <a:pt x="4047422" y="1285875"/>
                  <a:pt x="3929058" y="1285875"/>
                </a:cubicBezTo>
                <a:lnTo>
                  <a:pt x="0" y="1285875"/>
                </a:lnTo>
                <a:lnTo>
                  <a:pt x="0" y="214317"/>
                </a:lnTo>
                <a:cubicBezTo>
                  <a:pt x="0" y="95953"/>
                  <a:pt x="95953" y="0"/>
                  <a:pt x="21431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       Проведено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10 аукционов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Arial" charset="0"/>
              </a:rPr>
              <a:t>на право пользования недрами. Сумма поступлений в бюджет области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26,5 млн. рублей </a:t>
            </a:r>
            <a:endParaRPr lang="ru-RU" altLang="ru-RU" sz="1600" dirty="0">
              <a:solidFill>
                <a:srgbClr val="0070C0"/>
              </a:solidFill>
              <a:latin typeface="Calibri" pitchFamily="32" charset="0"/>
              <a:cs typeface="Arial" charset="0"/>
            </a:endParaRPr>
          </a:p>
        </p:txBody>
      </p:sp>
      <p:sp>
        <p:nvSpPr>
          <p:cNvPr id="38" name="Oval 8"/>
          <p:cNvSpPr>
            <a:spLocks noChangeArrowheads="1"/>
          </p:cNvSpPr>
          <p:nvPr/>
        </p:nvSpPr>
        <p:spPr bwMode="auto">
          <a:xfrm>
            <a:off x="4644008" y="4437112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39" name="Oval 8"/>
          <p:cNvSpPr>
            <a:spLocks noChangeArrowheads="1"/>
          </p:cNvSpPr>
          <p:nvPr/>
        </p:nvSpPr>
        <p:spPr bwMode="auto">
          <a:xfrm>
            <a:off x="323528" y="3450886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ABD99E3B-BE47-F72D-784B-28DFD6D68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26958"/>
            <a:ext cx="3716591" cy="691202"/>
          </a:xfrm>
          <a:custGeom>
            <a:avLst/>
            <a:gdLst>
              <a:gd name="T0" fmla="*/ 178597 w 4214812"/>
              <a:gd name="T1" fmla="*/ 0 h 1071563"/>
              <a:gd name="T2" fmla="*/ 4214813 w 4214812"/>
              <a:gd name="T3" fmla="*/ 0 h 1071563"/>
              <a:gd name="T4" fmla="*/ 4214813 w 4214812"/>
              <a:gd name="T5" fmla="*/ 0 h 1071563"/>
              <a:gd name="T6" fmla="*/ 4214813 w 4214812"/>
              <a:gd name="T7" fmla="*/ 372598 h 1071563"/>
              <a:gd name="T8" fmla="*/ 4036208 w 4214812"/>
              <a:gd name="T9" fmla="*/ 447120 h 1071563"/>
              <a:gd name="T10" fmla="*/ 0 w 4214812"/>
              <a:gd name="T11" fmla="*/ 447120 h 1071563"/>
              <a:gd name="T12" fmla="*/ 0 w 4214812"/>
              <a:gd name="T13" fmla="*/ 447120 h 1071563"/>
              <a:gd name="T14" fmla="*/ 0 w 4214812"/>
              <a:gd name="T15" fmla="*/ 74522 h 1071563"/>
              <a:gd name="T16" fmla="*/ 178597 w 4214812"/>
              <a:gd name="T17" fmla="*/ 0 h 10715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1071563"/>
              <a:gd name="T29" fmla="*/ 4214812 w 4214812"/>
              <a:gd name="T30" fmla="*/ 1071563 h 10715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1071563">
                <a:moveTo>
                  <a:pt x="178597" y="0"/>
                </a:moveTo>
                <a:lnTo>
                  <a:pt x="4214812" y="0"/>
                </a:lnTo>
                <a:lnTo>
                  <a:pt x="4214812" y="892966"/>
                </a:lnTo>
                <a:cubicBezTo>
                  <a:pt x="4214812" y="991602"/>
                  <a:pt x="4134851" y="1071563"/>
                  <a:pt x="4036215" y="1071563"/>
                </a:cubicBezTo>
                <a:lnTo>
                  <a:pt x="0" y="1071563"/>
                </a:lnTo>
                <a:lnTo>
                  <a:pt x="0" y="178597"/>
                </a:lnTo>
                <a:cubicBezTo>
                  <a:pt x="0" y="79961"/>
                  <a:pt x="79961" y="0"/>
                  <a:pt x="17859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1600" b="1" dirty="0">
              <a:solidFill>
                <a:srgbClr val="0070C0"/>
              </a:solidFill>
              <a:latin typeface="Calibri" pitchFamily="32" charset="0"/>
              <a:cs typeface="Arial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26276" y="689793"/>
            <a:ext cx="3241471" cy="54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69</a:t>
            </a: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 недропользователей (ОПИ) </a:t>
            </a:r>
          </a:p>
          <a:p>
            <a:pPr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(по состоянию на 31.12.2025)</a:t>
            </a:r>
            <a:endParaRPr lang="ru-RU" altLang="ru-RU" b="1" dirty="0">
              <a:solidFill>
                <a:srgbClr val="0070C0"/>
              </a:solidFill>
              <a:latin typeface="Calibri" pitchFamily="32" charset="0"/>
              <a:cs typeface="Arial" charset="0"/>
            </a:endParaRPr>
          </a:p>
        </p:txBody>
      </p:sp>
      <p:sp>
        <p:nvSpPr>
          <p:cNvPr id="3" name="Oval 8">
            <a:extLst>
              <a:ext uri="{FF2B5EF4-FFF2-40B4-BE49-F238E27FC236}">
                <a16:creationId xmlns:a16="http://schemas.microsoft.com/office/drawing/2014/main" id="{5D19134D-60D7-3F74-A2E5-F69B1D30F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21383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3F1DE3DA-65B9-1FC7-81A9-A4E2DB367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399" y="620688"/>
            <a:ext cx="3716591" cy="691202"/>
          </a:xfrm>
          <a:custGeom>
            <a:avLst/>
            <a:gdLst>
              <a:gd name="T0" fmla="*/ 178597 w 4214812"/>
              <a:gd name="T1" fmla="*/ 0 h 1071563"/>
              <a:gd name="T2" fmla="*/ 4214813 w 4214812"/>
              <a:gd name="T3" fmla="*/ 0 h 1071563"/>
              <a:gd name="T4" fmla="*/ 4214813 w 4214812"/>
              <a:gd name="T5" fmla="*/ 0 h 1071563"/>
              <a:gd name="T6" fmla="*/ 4214813 w 4214812"/>
              <a:gd name="T7" fmla="*/ 372598 h 1071563"/>
              <a:gd name="T8" fmla="*/ 4036208 w 4214812"/>
              <a:gd name="T9" fmla="*/ 447120 h 1071563"/>
              <a:gd name="T10" fmla="*/ 0 w 4214812"/>
              <a:gd name="T11" fmla="*/ 447120 h 1071563"/>
              <a:gd name="T12" fmla="*/ 0 w 4214812"/>
              <a:gd name="T13" fmla="*/ 447120 h 1071563"/>
              <a:gd name="T14" fmla="*/ 0 w 4214812"/>
              <a:gd name="T15" fmla="*/ 74522 h 1071563"/>
              <a:gd name="T16" fmla="*/ 178597 w 4214812"/>
              <a:gd name="T17" fmla="*/ 0 h 10715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1071563"/>
              <a:gd name="T29" fmla="*/ 4214812 w 4214812"/>
              <a:gd name="T30" fmla="*/ 1071563 h 10715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1071563">
                <a:moveTo>
                  <a:pt x="178597" y="0"/>
                </a:moveTo>
                <a:lnTo>
                  <a:pt x="4214812" y="0"/>
                </a:lnTo>
                <a:lnTo>
                  <a:pt x="4214812" y="892966"/>
                </a:lnTo>
                <a:cubicBezTo>
                  <a:pt x="4214812" y="991602"/>
                  <a:pt x="4134851" y="1071563"/>
                  <a:pt x="4036215" y="1071563"/>
                </a:cubicBezTo>
                <a:lnTo>
                  <a:pt x="0" y="1071563"/>
                </a:lnTo>
                <a:lnTo>
                  <a:pt x="0" y="178597"/>
                </a:lnTo>
                <a:cubicBezTo>
                  <a:pt x="0" y="79961"/>
                  <a:pt x="79961" y="0"/>
                  <a:pt x="17859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ct val="8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1600" b="1" dirty="0">
              <a:solidFill>
                <a:srgbClr val="0070C0"/>
              </a:solidFill>
              <a:latin typeface="Calibri" pitchFamily="32" charset="0"/>
              <a:cs typeface="Arial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327002" y="705592"/>
            <a:ext cx="3565478" cy="54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101 </a:t>
            </a: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действующая лицензия (ОПИ)</a:t>
            </a:r>
          </a:p>
          <a:p>
            <a:pPr algn="ctr" eaLnBrk="0" hangingPunct="0">
              <a:lnSpc>
                <a:spcPct val="80000"/>
              </a:lnSpc>
            </a:pP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 (по состоянию на 31.12.2025) 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A7D550FF-61D7-1018-2A7E-B6FB1BD50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759" y="620688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DFC6F6-F58F-7C87-3DC9-0D0242643A89}"/>
              </a:ext>
            </a:extLst>
          </p:cNvPr>
          <p:cNvPicPr/>
          <p:nvPr/>
        </p:nvPicPr>
        <p:blipFill>
          <a:blip r:embed="rId5"/>
          <a:srcRect l="32802" t="62044" r="54449" b="25119"/>
          <a:stretch>
            <a:fillRect/>
          </a:stretch>
        </p:blipFill>
        <p:spPr bwMode="auto">
          <a:xfrm>
            <a:off x="5572132" y="5208604"/>
            <a:ext cx="2888300" cy="154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179388" y="1412875"/>
            <a:ext cx="3816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595313" y="180975"/>
            <a:ext cx="7853362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endParaRPr lang="ru-RU" altLang="ru-RU" sz="3200">
              <a:solidFill>
                <a:srgbClr val="000000"/>
              </a:solidFill>
              <a:latin typeface="Calibri" pitchFamily="32" charset="0"/>
              <a:cs typeface="Times New Roman" pitchFamily="16" charset="0"/>
            </a:endParaRPr>
          </a:p>
          <a:p>
            <a:pPr algn="ctr">
              <a:buClrTx/>
              <a:buFontTx/>
              <a:buNone/>
            </a:pP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Министерство охраны </a:t>
            </a:r>
          </a:p>
          <a:p>
            <a:pPr algn="ctr">
              <a:buClrTx/>
              <a:buFontTx/>
              <a:buNone/>
            </a:pP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окружающей среды Кировской области</a:t>
            </a:r>
          </a:p>
          <a:p>
            <a:pPr algn="ctr">
              <a:buClrTx/>
              <a:buFontTx/>
              <a:buNone/>
            </a:pPr>
            <a:b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Красноармейская, 17</a:t>
            </a:r>
            <a:b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тел. 27-27-37 (доб.3700)</a:t>
            </a:r>
            <a:b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е-</a:t>
            </a:r>
            <a:r>
              <a:rPr lang="en-US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mail: depgreen43@mail.ru</a:t>
            </a:r>
            <a:b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сайт: </a:t>
            </a:r>
            <a:r>
              <a:rPr lang="en-US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http://priroda.kirovreg.ru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4102100"/>
            <a:ext cx="7364413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id="{655DD9D0-7A10-59FA-F922-9F6C851616E1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07" y="6434014"/>
            <a:ext cx="2701397" cy="42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2991984"/>
              </p:ext>
            </p:extLst>
          </p:nvPr>
        </p:nvGraphicFramePr>
        <p:xfrm>
          <a:off x="147638" y="1160238"/>
          <a:ext cx="4590826" cy="561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1442800" y="913854"/>
            <a:ext cx="2173287" cy="642938"/>
          </a:xfrm>
          <a:prstGeom prst="rect">
            <a:avLst/>
          </a:prstGeom>
          <a:solidFill>
            <a:srgbClr val="EEECE1"/>
          </a:solidFill>
          <a:ln w="317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b="1" dirty="0">
                <a:solidFill>
                  <a:srgbClr val="000000"/>
                </a:solidFill>
                <a:latin typeface="Calibri" pitchFamily="32" charset="0"/>
              </a:rPr>
              <a:t>ОСВОЕНИЕ СРЕДСТВ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(млн.рублей)</a:t>
            </a: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147638" y="188640"/>
            <a:ext cx="8772525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ИТОГИ ХОДА РЕАЛИЗАЦИИ ГОСУДАРСТВЕННОЙ ПРОГРАММЫ ЗА 2025 ГОД </a:t>
            </a:r>
          </a:p>
        </p:txBody>
      </p:sp>
      <p:sp>
        <p:nvSpPr>
          <p:cNvPr id="35" name="Line 4"/>
          <p:cNvSpPr>
            <a:spLocks noChangeShapeType="1"/>
          </p:cNvSpPr>
          <p:nvPr/>
        </p:nvSpPr>
        <p:spPr bwMode="auto">
          <a:xfrm>
            <a:off x="357188" y="615678"/>
            <a:ext cx="8464550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" name="Text Box 3"/>
          <p:cNvSpPr txBox="1">
            <a:spLocks noChangeArrowheads="1"/>
          </p:cNvSpPr>
          <p:nvPr/>
        </p:nvSpPr>
        <p:spPr bwMode="auto">
          <a:xfrm>
            <a:off x="6786563" y="6417209"/>
            <a:ext cx="2133600" cy="44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05C9D5B4-B8EC-4CDB-96EE-E7E48F9A2286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2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5D01E8-220F-B93A-B2C6-8A7C79BA406E}"/>
              </a:ext>
            </a:extLst>
          </p:cNvPr>
          <p:cNvSpPr txBox="1"/>
          <p:nvPr/>
        </p:nvSpPr>
        <p:spPr>
          <a:xfrm>
            <a:off x="1442799" y="1615708"/>
            <a:ext cx="11196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690,57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D6D779-1F94-DFC5-00F5-21647E34A035}"/>
              </a:ext>
            </a:extLst>
          </p:cNvPr>
          <p:cNvSpPr txBox="1"/>
          <p:nvPr/>
        </p:nvSpPr>
        <p:spPr>
          <a:xfrm>
            <a:off x="2843807" y="1628799"/>
            <a:ext cx="10138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638,58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97F5B-7BC8-D8F9-6B41-2474B4E6C73D}"/>
              </a:ext>
            </a:extLst>
          </p:cNvPr>
          <p:cNvSpPr txBox="1"/>
          <p:nvPr/>
        </p:nvSpPr>
        <p:spPr>
          <a:xfrm>
            <a:off x="5124063" y="954301"/>
            <a:ext cx="3408377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lnSpc>
                <a:spcPts val="1800"/>
              </a:lnSpc>
              <a:buNone/>
            </a:pPr>
            <a:r>
              <a:rPr lang="ru-RU" sz="2000" b="1" dirty="0">
                <a:solidFill>
                  <a:srgbClr val="17375E"/>
                </a:solidFill>
                <a:latin typeface="Calibri" pitchFamily="32" charset="0"/>
              </a:rPr>
              <a:t>Цели государственной программы:</a:t>
            </a:r>
          </a:p>
          <a:p>
            <a:pPr indent="449580" algn="just">
              <a:lnSpc>
                <a:spcPts val="1800"/>
              </a:lnSpc>
              <a:buNone/>
            </a:pPr>
            <a:endParaRPr lang="ru-RU" sz="2000" b="1" dirty="0">
              <a:solidFill>
                <a:srgbClr val="17375E"/>
              </a:solidFill>
              <a:latin typeface="Calibri" pitchFamily="32" charset="0"/>
            </a:endParaRPr>
          </a:p>
          <a:p>
            <a:pPr indent="449580" algn="just">
              <a:lnSpc>
                <a:spcPts val="1800"/>
              </a:lnSpc>
              <a:buNone/>
            </a:pP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защищенности населения от негативного воздействия вод;</a:t>
            </a:r>
          </a:p>
          <a:p>
            <a:pPr indent="449580" algn="just">
              <a:lnSpc>
                <a:spcPts val="1800"/>
              </a:lnSpc>
              <a:buNone/>
            </a:pPr>
            <a:endParaRPr lang="ru-RU" sz="16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ts val="1800"/>
              </a:lnSpc>
              <a:buNone/>
            </a:pP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уровня экологической безопасности и рациональное использование природных ресурсов;</a:t>
            </a:r>
            <a:endParaRPr lang="ru-RU" sz="16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ts val="1800"/>
              </a:lnSpc>
              <a:buNone/>
            </a:pPr>
            <a:endParaRPr lang="ru-RU" sz="1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ts val="1800"/>
              </a:lnSpc>
              <a:buNone/>
            </a:pP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качества окружающей среды в 2030 году на уровне 108,3%.</a:t>
            </a:r>
            <a:endParaRPr lang="ru-RU" sz="16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Oval 20">
            <a:extLst>
              <a:ext uri="{FF2B5EF4-FFF2-40B4-BE49-F238E27FC236}">
                <a16:creationId xmlns:a16="http://schemas.microsoft.com/office/drawing/2014/main" id="{3DD1CDF3-439C-3212-94B4-21F86C5C7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9634" y="1618952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EFCC8F-F214-9440-02B5-F76FAC50A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854" y="2484711"/>
            <a:ext cx="493819" cy="5303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0F722CF-02B4-F195-096E-2767D6B98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854" y="3636839"/>
            <a:ext cx="493819" cy="5303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4">
            <a:extLst>
              <a:ext uri="{FF2B5EF4-FFF2-40B4-BE49-F238E27FC236}">
                <a16:creationId xmlns:a16="http://schemas.microsoft.com/office/drawing/2014/main" id="{48C27BB6-DF45-E54F-B64A-42455134DFE0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603" y="6453337"/>
            <a:ext cx="2701397" cy="42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95288" y="260350"/>
            <a:ext cx="84978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СВЕДЕНИЯ О ДОСТИЖЕНИИ ПОКАЗАТЕЛЕЙ ГОСПРОГРАММЫ В 2025 ГОДУ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292080" y="1124744"/>
            <a:ext cx="3672408" cy="700449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количество видов охотничьих ресурсов, ед.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(план –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102</a:t>
            </a: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; факт –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102</a:t>
            </a: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)</a:t>
            </a:r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5220072" y="3356992"/>
            <a:ext cx="3744912" cy="1239058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Доля ликвидированных свалок бытовых (коммунальных) отходов от общего количества свалок бытовых (коммунальных) отходов, подлежащих ликвидации, % 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(план –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81</a:t>
            </a: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; факт –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83,8</a:t>
            </a: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)</a:t>
            </a:r>
            <a:endParaRPr lang="ru-RU" altLang="ru-RU" sz="1600" dirty="0">
              <a:solidFill>
                <a:srgbClr val="0D0D0D"/>
              </a:solidFill>
              <a:latin typeface="Calibri" pitchFamily="32" charset="0"/>
              <a:cs typeface="Arial" charset="0"/>
            </a:endParaRPr>
          </a:p>
        </p:txBody>
      </p:sp>
      <p:sp>
        <p:nvSpPr>
          <p:cNvPr id="5129" name="Text Box 10"/>
          <p:cNvSpPr txBox="1">
            <a:spLocks noChangeArrowheads="1"/>
          </p:cNvSpPr>
          <p:nvPr/>
        </p:nvSpPr>
        <p:spPr bwMode="auto">
          <a:xfrm>
            <a:off x="5220072" y="4797152"/>
            <a:ext cx="3745805" cy="1367298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eaLnBrk="0" hangingPunct="0">
              <a:lnSpc>
                <a:spcPts val="135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Уровень обеспечения минерально-сырьевой безопасности Кировской области в отношении общераспространенных полезных ископаемых по муниципальным образованиям, %</a:t>
            </a:r>
            <a:br>
              <a:rPr 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</a:b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(план –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70</a:t>
            </a: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; факт –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70 </a:t>
            </a: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) </a:t>
            </a:r>
          </a:p>
        </p:txBody>
      </p:sp>
      <p:sp>
        <p:nvSpPr>
          <p:cNvPr id="5136" name="Text Box 18"/>
          <p:cNvSpPr txBox="1">
            <a:spLocks noChangeArrowheads="1"/>
          </p:cNvSpPr>
          <p:nvPr/>
        </p:nvSpPr>
        <p:spPr bwMode="auto">
          <a:xfrm>
            <a:off x="5220072" y="1988840"/>
            <a:ext cx="3744913" cy="1290354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 eaLnBrk="0" hangingPunct="0">
              <a:lnSpc>
                <a:spcPts val="13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объем сброса загрязненных </a:t>
            </a:r>
          </a:p>
          <a:p>
            <a:pPr algn="ctr" eaLnBrk="0" hangingPunct="0">
              <a:lnSpc>
                <a:spcPts val="13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(без очистки) сточных вод , </a:t>
            </a:r>
          </a:p>
          <a:p>
            <a:pPr algn="ctr" eaLnBrk="0" hangingPunct="0">
              <a:lnSpc>
                <a:spcPts val="13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млн. куб. метров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 (план –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29,4</a:t>
            </a: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; факт –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29,4</a:t>
            </a: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)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(с планируемой тенденцией снижения)</a:t>
            </a:r>
          </a:p>
        </p:txBody>
      </p:sp>
      <p:sp>
        <p:nvSpPr>
          <p:cNvPr id="2058" name="Line 4"/>
          <p:cNvSpPr>
            <a:spLocks noChangeShapeType="1"/>
          </p:cNvSpPr>
          <p:nvPr/>
        </p:nvSpPr>
        <p:spPr bwMode="auto">
          <a:xfrm>
            <a:off x="357188" y="691109"/>
            <a:ext cx="8464550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9" name="Text Box 3"/>
          <p:cNvSpPr txBox="1">
            <a:spLocks noChangeArrowheads="1"/>
          </p:cNvSpPr>
          <p:nvPr/>
        </p:nvSpPr>
        <p:spPr bwMode="auto">
          <a:xfrm>
            <a:off x="6902896" y="6453336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2C5164DF-6E6C-4F67-9F86-831DBCD5F47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3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0507334"/>
              </p:ext>
            </p:extLst>
          </p:nvPr>
        </p:nvGraphicFramePr>
        <p:xfrm>
          <a:off x="357158" y="3027162"/>
          <a:ext cx="4786346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64315" y="1988840"/>
            <a:ext cx="4572032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</a:rPr>
              <a:t>Доля гидротехнических сооружений 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dirty="0">
                <a:solidFill>
                  <a:srgbClr val="0D0D0D"/>
                </a:solidFill>
                <a:latin typeface="Calibri" pitchFamily="32" charset="0"/>
              </a:rPr>
              <a:t>с неудовлетворительным и опасным уровнем безопасности, приведенных в безопасное техническое состояние, %</a:t>
            </a:r>
          </a:p>
        </p:txBody>
      </p:sp>
      <p:sp>
        <p:nvSpPr>
          <p:cNvPr id="28" name="Text Box 1"/>
          <p:cNvSpPr txBox="1">
            <a:spLocks noChangeArrowheads="1"/>
          </p:cNvSpPr>
          <p:nvPr/>
        </p:nvSpPr>
        <p:spPr bwMode="auto">
          <a:xfrm>
            <a:off x="464315" y="857106"/>
            <a:ext cx="4525203" cy="740845"/>
          </a:xfrm>
          <a:prstGeom prst="rect">
            <a:avLst/>
          </a:prstGeom>
          <a:solidFill>
            <a:srgbClr val="EEECE1"/>
          </a:solidFill>
          <a:ln w="317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b="1" dirty="0">
                <a:solidFill>
                  <a:srgbClr val="000000"/>
                </a:solidFill>
                <a:latin typeface="Calibri" pitchFamily="32" charset="0"/>
              </a:rPr>
              <a:t>КОЛИЧЕСТВО ПОКАЗАТЕЛЕЙ 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27</a:t>
            </a:r>
            <a:br>
              <a:rPr lang="ru-RU" altLang="ru-RU" b="1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altLang="ru-RU" b="1" dirty="0">
                <a:solidFill>
                  <a:srgbClr val="000000"/>
                </a:solidFill>
                <a:latin typeface="Calibri" pitchFamily="32" charset="0"/>
              </a:rPr>
              <a:t> (100% от плана)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13"/>
          <p:cNvSpPr>
            <a:spLocks noChangeArrowheads="1"/>
          </p:cNvSpPr>
          <p:nvPr/>
        </p:nvSpPr>
        <p:spPr bwMode="auto">
          <a:xfrm>
            <a:off x="4883158" y="5683128"/>
            <a:ext cx="4000527" cy="1020502"/>
          </a:xfrm>
          <a:custGeom>
            <a:avLst/>
            <a:gdLst>
              <a:gd name="T0" fmla="*/ 274731 w 4214812"/>
              <a:gd name="T1" fmla="*/ 0 h 2643188"/>
              <a:gd name="T2" fmla="*/ 2628448 w 4214812"/>
              <a:gd name="T3" fmla="*/ 0 h 2643188"/>
              <a:gd name="T4" fmla="*/ 2628448 w 4214812"/>
              <a:gd name="T5" fmla="*/ 0 h 2643188"/>
              <a:gd name="T6" fmla="*/ 2628448 w 4214812"/>
              <a:gd name="T7" fmla="*/ 137320 h 2643188"/>
              <a:gd name="T8" fmla="*/ 2353710 w 4214812"/>
              <a:gd name="T9" fmla="*/ 164785 h 2643188"/>
              <a:gd name="T10" fmla="*/ 0 w 4214812"/>
              <a:gd name="T11" fmla="*/ 164785 h 2643188"/>
              <a:gd name="T12" fmla="*/ 0 w 4214812"/>
              <a:gd name="T13" fmla="*/ 164785 h 2643188"/>
              <a:gd name="T14" fmla="*/ 0 w 4214812"/>
              <a:gd name="T15" fmla="*/ 27465 h 2643188"/>
              <a:gd name="T16" fmla="*/ 274731 w 4214812"/>
              <a:gd name="T17" fmla="*/ 0 h 264318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2643188"/>
              <a:gd name="T29" fmla="*/ 4214812 w 4214812"/>
              <a:gd name="T30" fmla="*/ 2643188 h 264318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2643188">
                <a:moveTo>
                  <a:pt x="440540" y="0"/>
                </a:moveTo>
                <a:lnTo>
                  <a:pt x="4214812" y="0"/>
                </a:lnTo>
                <a:lnTo>
                  <a:pt x="4214812" y="2202648"/>
                </a:lnTo>
                <a:cubicBezTo>
                  <a:pt x="4214812" y="2445952"/>
                  <a:pt x="4017576" y="2643188"/>
                  <a:pt x="3774272" y="2643188"/>
                </a:cubicBezTo>
                <a:lnTo>
                  <a:pt x="0" y="2643188"/>
                </a:lnTo>
                <a:lnTo>
                  <a:pt x="0" y="440540"/>
                </a:lnTo>
                <a:cubicBezTo>
                  <a:pt x="0" y="197236"/>
                  <a:pt x="197236" y="0"/>
                  <a:pt x="440540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1268" name="Freeform 2"/>
          <p:cNvSpPr>
            <a:spLocks noChangeArrowheads="1"/>
          </p:cNvSpPr>
          <p:nvPr/>
        </p:nvSpPr>
        <p:spPr bwMode="auto">
          <a:xfrm>
            <a:off x="1071563" y="1233066"/>
            <a:ext cx="7835251" cy="500062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2064 h 357190"/>
              <a:gd name="T6" fmla="*/ 14519398 w 7643866"/>
              <a:gd name="T7" fmla="*/ 298805710 h 357190"/>
              <a:gd name="T8" fmla="*/ 0 w 7643866"/>
              <a:gd name="T9" fmla="*/ 298805710 h 357190"/>
              <a:gd name="T10" fmla="*/ 0 w 7643866"/>
              <a:gd name="T11" fmla="*/ 49802064 h 357190"/>
              <a:gd name="T12" fmla="*/ 33123 w 7643866"/>
              <a:gd name="T13" fmla="*/ 14587089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Freeform 3"/>
          <p:cNvSpPr>
            <a:spLocks noChangeArrowheads="1"/>
          </p:cNvSpPr>
          <p:nvPr/>
        </p:nvSpPr>
        <p:spPr bwMode="auto">
          <a:xfrm>
            <a:off x="1071563" y="661581"/>
            <a:ext cx="7835251" cy="500063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404 h 357190"/>
              <a:gd name="T6" fmla="*/ 14519398 w 7643866"/>
              <a:gd name="T7" fmla="*/ 298817776 h 357190"/>
              <a:gd name="T8" fmla="*/ 0 w 7643866"/>
              <a:gd name="T9" fmla="*/ 298817776 h 357190"/>
              <a:gd name="T10" fmla="*/ 0 w 7643866"/>
              <a:gd name="T11" fmla="*/ 49804404 h 357190"/>
              <a:gd name="T12" fmla="*/ 33123 w 7643866"/>
              <a:gd name="T13" fmla="*/ 14588003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Text Box 4"/>
          <p:cNvSpPr txBox="1">
            <a:spLocks noChangeArrowheads="1"/>
          </p:cNvSpPr>
          <p:nvPr/>
        </p:nvSpPr>
        <p:spPr bwMode="auto">
          <a:xfrm>
            <a:off x="8286750" y="6492875"/>
            <a:ext cx="8477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48C40902-0ABD-44C2-A52C-5441A7C93FB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4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11271" name="Line 5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2" name="Text Box 6"/>
          <p:cNvSpPr txBox="1">
            <a:spLocks noChangeArrowheads="1"/>
          </p:cNvSpPr>
          <p:nvPr/>
        </p:nvSpPr>
        <p:spPr bwMode="auto">
          <a:xfrm>
            <a:off x="107950" y="763181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11273" name="Text Box 7"/>
          <p:cNvSpPr txBox="1">
            <a:spLocks noChangeArrowheads="1"/>
          </p:cNvSpPr>
          <p:nvPr/>
        </p:nvSpPr>
        <p:spPr bwMode="auto">
          <a:xfrm>
            <a:off x="107950" y="1334666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11274" name="Line 8"/>
          <p:cNvSpPr>
            <a:spLocks noChangeShapeType="1"/>
          </p:cNvSpPr>
          <p:nvPr/>
        </p:nvSpPr>
        <p:spPr bwMode="auto">
          <a:xfrm>
            <a:off x="214313" y="1161644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Line 9"/>
          <p:cNvSpPr>
            <a:spLocks noChangeShapeType="1"/>
          </p:cNvSpPr>
          <p:nvPr/>
        </p:nvSpPr>
        <p:spPr bwMode="auto">
          <a:xfrm>
            <a:off x="142875" y="1648014"/>
            <a:ext cx="865188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Text Box 10"/>
          <p:cNvSpPr txBox="1">
            <a:spLocks noChangeArrowheads="1"/>
          </p:cNvSpPr>
          <p:nvPr/>
        </p:nvSpPr>
        <p:spPr bwMode="auto">
          <a:xfrm>
            <a:off x="1143000" y="661581"/>
            <a:ext cx="7533456" cy="7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1277" name="Text Box 11"/>
          <p:cNvSpPr txBox="1">
            <a:spLocks noChangeArrowheads="1"/>
          </p:cNvSpPr>
          <p:nvPr/>
        </p:nvSpPr>
        <p:spPr bwMode="auto">
          <a:xfrm>
            <a:off x="1143000" y="1233066"/>
            <a:ext cx="7143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уменьшение негативного воздействия отходов на окружающую среду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1279" name="Freeform 13"/>
          <p:cNvSpPr>
            <a:spLocks noChangeArrowheads="1"/>
          </p:cNvSpPr>
          <p:nvPr/>
        </p:nvSpPr>
        <p:spPr bwMode="auto">
          <a:xfrm>
            <a:off x="4860031" y="2780928"/>
            <a:ext cx="4046783" cy="2748558"/>
          </a:xfrm>
          <a:custGeom>
            <a:avLst/>
            <a:gdLst>
              <a:gd name="T0" fmla="*/ 274733 w 4214812"/>
              <a:gd name="T1" fmla="*/ 0 h 2643188"/>
              <a:gd name="T2" fmla="*/ 2628470 w 4214812"/>
              <a:gd name="T3" fmla="*/ 0 h 2643188"/>
              <a:gd name="T4" fmla="*/ 2628470 w 4214812"/>
              <a:gd name="T5" fmla="*/ 0 h 2643188"/>
              <a:gd name="T6" fmla="*/ 2628470 w 4214812"/>
              <a:gd name="T7" fmla="*/ 219957 h 2643188"/>
              <a:gd name="T8" fmla="*/ 2353728 w 4214812"/>
              <a:gd name="T9" fmla="*/ 263950 h 2643188"/>
              <a:gd name="T10" fmla="*/ 0 w 4214812"/>
              <a:gd name="T11" fmla="*/ 263950 h 2643188"/>
              <a:gd name="T12" fmla="*/ 0 w 4214812"/>
              <a:gd name="T13" fmla="*/ 263950 h 2643188"/>
              <a:gd name="T14" fmla="*/ 0 w 4214812"/>
              <a:gd name="T15" fmla="*/ 43992 h 2643188"/>
              <a:gd name="T16" fmla="*/ 274733 w 4214812"/>
              <a:gd name="T17" fmla="*/ 0 h 264318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2643188"/>
              <a:gd name="T29" fmla="*/ 4214812 w 4214812"/>
              <a:gd name="T30" fmla="*/ 2643188 h 264318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2643188">
                <a:moveTo>
                  <a:pt x="440540" y="0"/>
                </a:moveTo>
                <a:lnTo>
                  <a:pt x="4214812" y="0"/>
                </a:lnTo>
                <a:lnTo>
                  <a:pt x="4214812" y="2202648"/>
                </a:lnTo>
                <a:cubicBezTo>
                  <a:pt x="4214812" y="2445952"/>
                  <a:pt x="4017576" y="2643188"/>
                  <a:pt x="3774272" y="2643188"/>
                </a:cubicBezTo>
                <a:lnTo>
                  <a:pt x="0" y="2643188"/>
                </a:lnTo>
                <a:lnTo>
                  <a:pt x="0" y="440540"/>
                </a:lnTo>
                <a:cubicBezTo>
                  <a:pt x="0" y="197236"/>
                  <a:pt x="197236" y="0"/>
                  <a:pt x="440540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dirty="0"/>
          </a:p>
        </p:txBody>
      </p:sp>
      <p:sp>
        <p:nvSpPr>
          <p:cNvPr id="11280" name="Text Box 14"/>
          <p:cNvSpPr txBox="1">
            <a:spLocks noChangeArrowheads="1"/>
          </p:cNvSpPr>
          <p:nvPr/>
        </p:nvSpPr>
        <p:spPr bwMode="auto">
          <a:xfrm>
            <a:off x="144463" y="142875"/>
            <a:ext cx="88566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2025 году</a:t>
            </a:r>
          </a:p>
        </p:txBody>
      </p:sp>
      <p:sp>
        <p:nvSpPr>
          <p:cNvPr id="11281" name="Rectangle 15"/>
          <p:cNvSpPr>
            <a:spLocks noChangeArrowheads="1"/>
          </p:cNvSpPr>
          <p:nvPr/>
        </p:nvSpPr>
        <p:spPr bwMode="auto">
          <a:xfrm>
            <a:off x="4857751" y="2823160"/>
            <a:ext cx="3963987" cy="269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indent="449263" algn="just">
              <a:lnSpc>
                <a:spcPts val="17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300" b="1" dirty="0">
                <a:solidFill>
                  <a:srgbClr val="0070C0"/>
                </a:solidFill>
              </a:rPr>
              <a:t>1. </a:t>
            </a:r>
            <a:r>
              <a:rPr lang="ru-RU" altLang="ru-RU" sz="1300" dirty="0">
                <a:solidFill>
                  <a:schemeClr val="tx1"/>
                </a:solidFill>
              </a:rPr>
              <a:t>Получено разрешение на строительство </a:t>
            </a:r>
            <a:r>
              <a:rPr lang="ru-RU" sz="1300" dirty="0">
                <a:solidFill>
                  <a:schemeClr val="tx1"/>
                </a:solidFill>
              </a:rPr>
              <a:t>КПО «Центральный» и начато его строительство</a:t>
            </a:r>
          </a:p>
          <a:p>
            <a:pPr indent="449263" algn="just">
              <a:lnSpc>
                <a:spcPts val="1700"/>
              </a:lnSpc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300" b="1" dirty="0">
                <a:solidFill>
                  <a:srgbClr val="0070C0"/>
                </a:solidFill>
              </a:rPr>
              <a:t> 2. </a:t>
            </a:r>
            <a:r>
              <a:rPr lang="ru-RU" sz="1300" dirty="0">
                <a:solidFill>
                  <a:schemeClr val="tx1"/>
                </a:solidFill>
              </a:rPr>
              <a:t>Заключены концессионные соглашения на мусоросортировочные станции в </a:t>
            </a:r>
            <a:r>
              <a:rPr lang="ru-RU" sz="1300" b="1" dirty="0" err="1">
                <a:solidFill>
                  <a:srgbClr val="0070C0"/>
                </a:solidFill>
              </a:rPr>
              <a:t>Шабалинском</a:t>
            </a:r>
            <a:r>
              <a:rPr lang="ru-RU" sz="1300" b="1" dirty="0">
                <a:solidFill>
                  <a:srgbClr val="0070C0"/>
                </a:solidFill>
              </a:rPr>
              <a:t> </a:t>
            </a:r>
            <a:r>
              <a:rPr lang="ru-RU" sz="1300" dirty="0">
                <a:solidFill>
                  <a:schemeClr val="tx1"/>
                </a:solidFill>
              </a:rPr>
              <a:t>районе и </a:t>
            </a:r>
            <a:r>
              <a:rPr lang="ru-RU" sz="1300" b="1" dirty="0" err="1">
                <a:solidFill>
                  <a:srgbClr val="0070C0"/>
                </a:solidFill>
              </a:rPr>
              <a:t>Лузском</a:t>
            </a:r>
            <a:r>
              <a:rPr lang="ru-RU" sz="1300" dirty="0">
                <a:solidFill>
                  <a:schemeClr val="tx1"/>
                </a:solidFill>
              </a:rPr>
              <a:t> муниципальном округе</a:t>
            </a:r>
          </a:p>
          <a:p>
            <a:pPr indent="449263" algn="just">
              <a:lnSpc>
                <a:spcPts val="17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300" b="1" dirty="0">
                <a:solidFill>
                  <a:srgbClr val="0070C0"/>
                </a:solidFill>
              </a:rPr>
              <a:t> 3. </a:t>
            </a:r>
            <a:r>
              <a:rPr lang="ru-RU" altLang="ru-RU" sz="1300" dirty="0">
                <a:solidFill>
                  <a:schemeClr val="tx1"/>
                </a:solidFill>
              </a:rPr>
              <a:t>Получено положительное заключение ГЭ проектной документации  на </a:t>
            </a:r>
            <a:r>
              <a:rPr lang="ru-RU" sz="1300" dirty="0">
                <a:solidFill>
                  <a:schemeClr val="tx1"/>
                </a:solidFill>
              </a:rPr>
              <a:t>комплексный объект в </a:t>
            </a:r>
            <a:r>
              <a:rPr lang="ru-RU" sz="1300" b="1" dirty="0" err="1">
                <a:solidFill>
                  <a:srgbClr val="0070C0"/>
                </a:solidFill>
              </a:rPr>
              <a:t>Вятскополянском</a:t>
            </a:r>
            <a:r>
              <a:rPr lang="ru-RU" sz="1300" dirty="0">
                <a:solidFill>
                  <a:schemeClr val="tx1"/>
                </a:solidFill>
              </a:rPr>
              <a:t> районе. Получено положительное заключение ГЭЭ проектной документации на комплексный объект в</a:t>
            </a:r>
            <a:r>
              <a:rPr lang="ru-RU" sz="1300" b="1" dirty="0">
                <a:solidFill>
                  <a:srgbClr val="0070C0"/>
                </a:solidFill>
              </a:rPr>
              <a:t> Яранском районе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159602" y="1788125"/>
            <a:ext cx="4286249" cy="1017844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РЕГИОНАЛЬНЫЙ ПРОЕКТ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«Вода России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(Кировская область)»</a:t>
            </a:r>
          </a:p>
        </p:txBody>
      </p:sp>
      <p:sp>
        <p:nvSpPr>
          <p:cNvPr id="11282" name="Rectangle 17"/>
          <p:cNvSpPr>
            <a:spLocks noChangeArrowheads="1"/>
          </p:cNvSpPr>
          <p:nvPr/>
        </p:nvSpPr>
        <p:spPr bwMode="auto">
          <a:xfrm>
            <a:off x="4714877" y="1780187"/>
            <a:ext cx="4191938" cy="925511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b="1" dirty="0">
                <a:solidFill>
                  <a:srgbClr val="17375E"/>
                </a:solidFill>
                <a:latin typeface="Calibri" pitchFamily="32" charset="0"/>
              </a:rPr>
              <a:t>РЕГИОНАЛЬНЫЙ ПРОЕКТ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b="1" dirty="0">
                <a:solidFill>
                  <a:srgbClr val="17375E"/>
                </a:solidFill>
                <a:latin typeface="Calibri" pitchFamily="32" charset="0"/>
                <a:cs typeface="Times New Roman" pitchFamily="16" charset="0"/>
              </a:rPr>
              <a:t>«Экономика замкнутого цикла (Кировская область)»</a:t>
            </a:r>
          </a:p>
        </p:txBody>
      </p:sp>
      <p:pic>
        <p:nvPicPr>
          <p:cNvPr id="11284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68" y="5665105"/>
            <a:ext cx="384706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4906286" y="5774129"/>
            <a:ext cx="4000528" cy="83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ts val="2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chemeClr val="tx1"/>
                </a:solidFill>
              </a:rPr>
              <a:t>доля населения, которому предоставлена коммунальная услуга по обращению с ТКО составляет </a:t>
            </a:r>
            <a:r>
              <a:rPr lang="ru-RU" altLang="ru-RU" sz="1400" b="1" dirty="0">
                <a:solidFill>
                  <a:srgbClr val="0070C0"/>
                </a:solidFill>
              </a:rPr>
              <a:t>98%</a:t>
            </a:r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AE78EA2F-15FB-7140-AD4A-9656F3A5E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3618818"/>
            <a:ext cx="4500563" cy="2274598"/>
          </a:xfrm>
          <a:custGeom>
            <a:avLst/>
            <a:gdLst>
              <a:gd name="T0" fmla="*/ 907301 w 4000500"/>
              <a:gd name="T1" fmla="*/ 0 h 2143125"/>
              <a:gd name="T2" fmla="*/ 10106788 w 4000500"/>
              <a:gd name="T3" fmla="*/ 0 h 2143125"/>
              <a:gd name="T4" fmla="*/ 10161549 w 4000500"/>
              <a:gd name="T5" fmla="*/ 11984 h 2143125"/>
              <a:gd name="T6" fmla="*/ 10161549 w 4000500"/>
              <a:gd name="T7" fmla="*/ 992694 h 2143125"/>
              <a:gd name="T8" fmla="*/ 9254243 w 4000500"/>
              <a:gd name="T9" fmla="*/ 1191233 h 2143125"/>
              <a:gd name="T10" fmla="*/ 54767 w 4000500"/>
              <a:gd name="T11" fmla="*/ 1191233 h 2143125"/>
              <a:gd name="T12" fmla="*/ 0 w 4000500"/>
              <a:gd name="T13" fmla="*/ 1179250 h 2143125"/>
              <a:gd name="T14" fmla="*/ 0 w 4000500"/>
              <a:gd name="T15" fmla="*/ 198544 h 2143125"/>
              <a:gd name="T16" fmla="*/ 907301 w 4000500"/>
              <a:gd name="T17" fmla="*/ 0 h 21431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00500"/>
              <a:gd name="T28" fmla="*/ 0 h 2143125"/>
              <a:gd name="T29" fmla="*/ 4000500 w 4000500"/>
              <a:gd name="T30" fmla="*/ 2143125 h 21431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00500" h="2143125">
                <a:moveTo>
                  <a:pt x="357195" y="0"/>
                </a:moveTo>
                <a:lnTo>
                  <a:pt x="3978940" y="0"/>
                </a:lnTo>
                <a:cubicBezTo>
                  <a:pt x="3990847" y="0"/>
                  <a:pt x="4000500" y="9653"/>
                  <a:pt x="4000500" y="21560"/>
                </a:cubicBezTo>
                <a:lnTo>
                  <a:pt x="4000500" y="1785930"/>
                </a:lnTo>
                <a:cubicBezTo>
                  <a:pt x="4000500" y="1983203"/>
                  <a:pt x="3840578" y="2143125"/>
                  <a:pt x="3643305" y="2143125"/>
                </a:cubicBezTo>
                <a:lnTo>
                  <a:pt x="21560" y="2143125"/>
                </a:lnTo>
                <a:cubicBezTo>
                  <a:pt x="9653" y="2143125"/>
                  <a:pt x="0" y="2133472"/>
                  <a:pt x="0" y="2121565"/>
                </a:cubicBezTo>
                <a:lnTo>
                  <a:pt x="0" y="357195"/>
                </a:lnTo>
                <a:cubicBezTo>
                  <a:pt x="0" y="159922"/>
                  <a:pt x="159922" y="0"/>
                  <a:pt x="357195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Oval 20">
            <a:extLst>
              <a:ext uri="{FF2B5EF4-FFF2-40B4-BE49-F238E27FC236}">
                <a16:creationId xmlns:a16="http://schemas.microsoft.com/office/drawing/2014/main" id="{4B9791BE-C47F-5A34-1638-5F387D8B1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283" y="3734434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C67F136-EC4F-333A-AD03-B0AF57F36A12}"/>
              </a:ext>
            </a:extLst>
          </p:cNvPr>
          <p:cNvSpPr/>
          <p:nvPr/>
        </p:nvSpPr>
        <p:spPr>
          <a:xfrm>
            <a:off x="392852" y="3977387"/>
            <a:ext cx="4214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Одобрены к финансированию мероприятия:</a:t>
            </a:r>
          </a:p>
          <a:p>
            <a:endParaRPr lang="ru-RU" altLang="ru-RU" sz="1400" b="1" dirty="0">
              <a:solidFill>
                <a:srgbClr val="0070C0"/>
              </a:solidFill>
            </a:endParaRPr>
          </a:p>
          <a:p>
            <a:r>
              <a:rPr lang="ru-RU" altLang="ru-RU" sz="1600" dirty="0">
                <a:solidFill>
                  <a:schemeClr val="tx1"/>
                </a:solidFill>
              </a:rPr>
              <a:t>Расчистка русла </a:t>
            </a:r>
            <a:r>
              <a:rPr lang="ru-RU" altLang="ru-RU" sz="1600" b="1" dirty="0">
                <a:solidFill>
                  <a:srgbClr val="0070C0"/>
                </a:solidFill>
              </a:rPr>
              <a:t>р. Пижмы в г. Советске </a:t>
            </a:r>
            <a:br>
              <a:rPr lang="ru-RU" altLang="ru-RU" sz="1600" dirty="0">
                <a:solidFill>
                  <a:schemeClr val="tx1"/>
                </a:solidFill>
              </a:rPr>
            </a:br>
            <a:r>
              <a:rPr lang="ru-RU" altLang="ru-RU" sz="1600" dirty="0">
                <a:solidFill>
                  <a:schemeClr val="tx1"/>
                </a:solidFill>
              </a:rPr>
              <a:t>(2027 – 2028 годы)</a:t>
            </a:r>
          </a:p>
          <a:p>
            <a:endParaRPr lang="ru-RU" altLang="ru-RU" sz="1600" dirty="0">
              <a:solidFill>
                <a:schemeClr val="tx1"/>
              </a:solidFill>
            </a:endParaRPr>
          </a:p>
          <a:p>
            <a:r>
              <a:rPr lang="ru-RU" altLang="ru-RU" sz="1600" dirty="0">
                <a:solidFill>
                  <a:schemeClr val="tx1"/>
                </a:solidFill>
              </a:rPr>
              <a:t>Расчистка </a:t>
            </a:r>
            <a:r>
              <a:rPr lang="ru-RU" altLang="ru-RU" sz="1600" b="1" dirty="0">
                <a:solidFill>
                  <a:srgbClr val="0070C0"/>
                </a:solidFill>
              </a:rPr>
              <a:t>озера Ежово в г. Кирове</a:t>
            </a:r>
          </a:p>
          <a:p>
            <a:r>
              <a:rPr lang="ru-RU" altLang="ru-RU" sz="1600" dirty="0">
                <a:solidFill>
                  <a:schemeClr val="tx1"/>
                </a:solidFill>
              </a:rPr>
              <a:t>(2028 – 2030 годы)</a:t>
            </a:r>
            <a:endParaRPr lang="ru-RU" altLang="ru-RU" sz="1400" b="1" dirty="0">
              <a:solidFill>
                <a:srgbClr val="0070C0"/>
              </a:solidFill>
            </a:endParaRPr>
          </a:p>
        </p:txBody>
      </p:sp>
      <p:sp>
        <p:nvSpPr>
          <p:cNvPr id="9" name="Oval 20">
            <a:extLst>
              <a:ext uri="{FF2B5EF4-FFF2-40B4-BE49-F238E27FC236}">
                <a16:creationId xmlns:a16="http://schemas.microsoft.com/office/drawing/2014/main" id="{583F5F54-B85B-796E-D8D7-62D0CC2E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8088" y="2780928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7020272" y="6453336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A69F743-9D54-420E-9ACD-E89599FFFA3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5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46" name="Freeform 12"/>
          <p:cNvSpPr>
            <a:spLocks noChangeArrowheads="1"/>
          </p:cNvSpPr>
          <p:nvPr/>
        </p:nvSpPr>
        <p:spPr bwMode="auto">
          <a:xfrm>
            <a:off x="5869923" y="1752447"/>
            <a:ext cx="3047096" cy="792088"/>
          </a:xfrm>
          <a:custGeom>
            <a:avLst/>
            <a:gdLst>
              <a:gd name="T0" fmla="*/ 6673 w 2357437"/>
              <a:gd name="T1" fmla="*/ 0 h 642938"/>
              <a:gd name="T2" fmla="*/ 146794 w 2357437"/>
              <a:gd name="T3" fmla="*/ 0 h 642938"/>
              <a:gd name="T4" fmla="*/ 146794 w 2357437"/>
              <a:gd name="T5" fmla="*/ 0 h 642938"/>
              <a:gd name="T6" fmla="*/ 146794 w 2357437"/>
              <a:gd name="T7" fmla="*/ 9514125 h 642938"/>
              <a:gd name="T8" fmla="*/ 140121 w 2357437"/>
              <a:gd name="T9" fmla="*/ 11416963 h 642938"/>
              <a:gd name="T10" fmla="*/ 0 w 2357437"/>
              <a:gd name="T11" fmla="*/ 11416963 h 642938"/>
              <a:gd name="T12" fmla="*/ 0 w 2357437"/>
              <a:gd name="T13" fmla="*/ 11416963 h 642938"/>
              <a:gd name="T14" fmla="*/ 0 w 2357437"/>
              <a:gd name="T15" fmla="*/ 1902870 h 642938"/>
              <a:gd name="T16" fmla="*/ 6673 w 2357437"/>
              <a:gd name="T17" fmla="*/ 0 h 64293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57437"/>
              <a:gd name="T28" fmla="*/ 0 h 642938"/>
              <a:gd name="T29" fmla="*/ 2357437 w 2357437"/>
              <a:gd name="T30" fmla="*/ 642938 h 64293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57437" h="642938">
                <a:moveTo>
                  <a:pt x="107158" y="0"/>
                </a:moveTo>
                <a:lnTo>
                  <a:pt x="2357437" y="0"/>
                </a:lnTo>
                <a:lnTo>
                  <a:pt x="2357437" y="535780"/>
                </a:lnTo>
                <a:cubicBezTo>
                  <a:pt x="2357437" y="594962"/>
                  <a:pt x="2309461" y="642938"/>
                  <a:pt x="2250279" y="642938"/>
                </a:cubicBezTo>
                <a:lnTo>
                  <a:pt x="0" y="642938"/>
                </a:lnTo>
                <a:lnTo>
                  <a:pt x="0" y="107158"/>
                </a:lnTo>
                <a:cubicBezTo>
                  <a:pt x="0" y="47976"/>
                  <a:pt x="47976" y="0"/>
                  <a:pt x="10715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8" name="Rectangle 15"/>
          <p:cNvSpPr>
            <a:spLocks noChangeArrowheads="1"/>
          </p:cNvSpPr>
          <p:nvPr/>
        </p:nvSpPr>
        <p:spPr bwMode="auto">
          <a:xfrm>
            <a:off x="6206442" y="1844384"/>
            <a:ext cx="2481621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   </a:t>
            </a:r>
            <a:r>
              <a:rPr lang="ru-RU" altLang="ru-RU" dirty="0">
                <a:solidFill>
                  <a:schemeClr val="tx1"/>
                </a:solidFill>
                <a:latin typeface="Calibri" pitchFamily="32" charset="0"/>
              </a:rPr>
              <a:t>Создано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398 </a:t>
            </a:r>
            <a:r>
              <a:rPr lang="ru-RU" altLang="ru-RU" dirty="0">
                <a:solidFill>
                  <a:schemeClr val="tx1"/>
                </a:solidFill>
                <a:latin typeface="Calibri" pitchFamily="32" charset="0"/>
              </a:rPr>
              <a:t>площадок ТКО</a:t>
            </a:r>
            <a:r>
              <a:rPr lang="ru-RU" altLang="ru-RU" sz="1600" dirty="0">
                <a:solidFill>
                  <a:srgbClr val="000000"/>
                </a:solidFill>
                <a:cs typeface="Times New Roman" pitchFamily="16" charset="0"/>
              </a:rPr>
              <a:t> </a:t>
            </a:r>
          </a:p>
        </p:txBody>
      </p:sp>
      <p:sp>
        <p:nvSpPr>
          <p:cNvPr id="52" name="AutoShape 23"/>
          <p:cNvSpPr>
            <a:spLocks noChangeArrowheads="1"/>
          </p:cNvSpPr>
          <p:nvPr/>
        </p:nvSpPr>
        <p:spPr bwMode="auto">
          <a:xfrm>
            <a:off x="177732" y="1812197"/>
            <a:ext cx="5618403" cy="576064"/>
          </a:xfrm>
          <a:custGeom>
            <a:avLst/>
            <a:gdLst>
              <a:gd name="T0" fmla="*/ 10160112 w 2928937"/>
              <a:gd name="T1" fmla="*/ 0 h 857250"/>
              <a:gd name="T2" fmla="*/ 208277991 w 2928937"/>
              <a:gd name="T3" fmla="*/ 0 h 857250"/>
              <a:gd name="T4" fmla="*/ 208277991 w 2928937"/>
              <a:gd name="T5" fmla="*/ 0 h 857250"/>
              <a:gd name="T6" fmla="*/ 208277991 w 2928937"/>
              <a:gd name="T7" fmla="*/ 20246035 h 857250"/>
              <a:gd name="T8" fmla="*/ 198117267 w 2928937"/>
              <a:gd name="T9" fmla="*/ 24295359 h 857250"/>
              <a:gd name="T10" fmla="*/ 0 w 2928937"/>
              <a:gd name="T11" fmla="*/ 24295359 h 857250"/>
              <a:gd name="T12" fmla="*/ 0 w 2928937"/>
              <a:gd name="T13" fmla="*/ 24295359 h 857250"/>
              <a:gd name="T14" fmla="*/ 0 w 2928937"/>
              <a:gd name="T15" fmla="*/ 4049304 h 857250"/>
              <a:gd name="T16" fmla="*/ 10160112 w 2928937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28937"/>
              <a:gd name="T28" fmla="*/ 0 h 857250"/>
              <a:gd name="T29" fmla="*/ 2928937 w 2928937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28937" h="857250">
                <a:moveTo>
                  <a:pt x="142878" y="0"/>
                </a:moveTo>
                <a:lnTo>
                  <a:pt x="2928937" y="0"/>
                </a:lnTo>
                <a:lnTo>
                  <a:pt x="2928937" y="714372"/>
                </a:lnTo>
                <a:cubicBezTo>
                  <a:pt x="2928937" y="793281"/>
                  <a:pt x="2864968" y="857250"/>
                  <a:pt x="2786059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dirty="0">
                <a:solidFill>
                  <a:schemeClr val="tx1"/>
                </a:solidFill>
                <a:latin typeface="Calibri" pitchFamily="32" charset="0"/>
              </a:rPr>
              <a:t>          </a:t>
            </a:r>
            <a:endParaRPr lang="ru-RU" altLang="ru-RU" sz="1600" dirty="0">
              <a:solidFill>
                <a:schemeClr val="tx1"/>
              </a:solidFill>
              <a:latin typeface="Calibri" pitchFamily="32" charset="0"/>
            </a:endParaRPr>
          </a:p>
        </p:txBody>
      </p:sp>
      <p:sp>
        <p:nvSpPr>
          <p:cNvPr id="55" name="Line 4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142875" y="142875"/>
            <a:ext cx="8856663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2025 году</a:t>
            </a:r>
          </a:p>
        </p:txBody>
      </p:sp>
      <p:sp>
        <p:nvSpPr>
          <p:cNvPr id="61" name="Oval 48"/>
          <p:cNvSpPr>
            <a:spLocks noChangeArrowheads="1"/>
          </p:cNvSpPr>
          <p:nvPr/>
        </p:nvSpPr>
        <p:spPr bwMode="auto">
          <a:xfrm>
            <a:off x="251520" y="1812197"/>
            <a:ext cx="359470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</a:rPr>
              <a:t> 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73489"/>
            <a:ext cx="2736304" cy="152145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673489"/>
            <a:ext cx="2664296" cy="15475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1720" y="2561411"/>
            <a:ext cx="649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i="1" dirty="0">
                <a:solidFill>
                  <a:schemeClr val="tx2">
                    <a:lumMod val="85000"/>
                    <a:lumOff val="15000"/>
                  </a:schemeClr>
                </a:solidFill>
                <a:latin typeface="Calibri" pitchFamily="32" charset="0"/>
              </a:rPr>
              <a:t>до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6433" y="2564904"/>
            <a:ext cx="10097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i="1" dirty="0">
                <a:solidFill>
                  <a:schemeClr val="tx2">
                    <a:lumMod val="85000"/>
                    <a:lumOff val="15000"/>
                  </a:schemeClr>
                </a:solidFill>
                <a:latin typeface="Calibri" pitchFamily="32" charset="0"/>
              </a:rPr>
              <a:t>после</a:t>
            </a:r>
          </a:p>
        </p:txBody>
      </p:sp>
      <p:sp>
        <p:nvSpPr>
          <p:cNvPr id="36" name="Oval 48"/>
          <p:cNvSpPr>
            <a:spLocks noChangeArrowheads="1"/>
          </p:cNvSpPr>
          <p:nvPr/>
        </p:nvSpPr>
        <p:spPr bwMode="auto">
          <a:xfrm>
            <a:off x="5868144" y="1772816"/>
            <a:ext cx="313428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</a:rPr>
              <a:t> </a:t>
            </a:r>
          </a:p>
        </p:txBody>
      </p:sp>
      <p:pic>
        <p:nvPicPr>
          <p:cNvPr id="37" name="Picture 16"/>
          <p:cNvPicPr>
            <a:picLocks noChangeAspect="1" noChangeArrowheads="1"/>
          </p:cNvPicPr>
          <p:nvPr/>
        </p:nvPicPr>
        <p:blipFill>
          <a:blip r:embed="rId5" cstate="print"/>
          <a:srcRect l="9068" t="11395" r="12711" b="7605"/>
          <a:stretch>
            <a:fillRect/>
          </a:stretch>
        </p:blipFill>
        <p:spPr bwMode="auto">
          <a:xfrm>
            <a:off x="5903063" y="2687449"/>
            <a:ext cx="3024601" cy="1533640"/>
          </a:xfrm>
          <a:prstGeom prst="rect">
            <a:avLst/>
          </a:prstGeom>
          <a:noFill/>
          <a:ln w="6350" cap="sq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67FDBDC9-A94F-5B90-F0B9-5D218149A9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06"/>
          <a:stretch/>
        </p:blipFill>
        <p:spPr>
          <a:xfrm>
            <a:off x="5872806" y="4581128"/>
            <a:ext cx="3054859" cy="1866370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Прямоугольник 46"/>
          <p:cNvSpPr/>
          <p:nvPr/>
        </p:nvSpPr>
        <p:spPr>
          <a:xfrm>
            <a:off x="672511" y="1774557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Ликвидировано </a:t>
            </a:r>
            <a:r>
              <a:rPr lang="ru-RU" altLang="ru-RU" b="1" dirty="0">
                <a:solidFill>
                  <a:srgbClr val="0070C0"/>
                </a:solidFill>
                <a:latin typeface="Calibri" pitchFamily="32" charset="0"/>
              </a:rPr>
              <a:t>35 </a:t>
            </a: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поселенческие свалки на                              территории </a:t>
            </a:r>
            <a:r>
              <a:rPr lang="ru-RU" altLang="ru-RU" b="1" dirty="0">
                <a:solidFill>
                  <a:srgbClr val="0192FF"/>
                </a:solidFill>
                <a:latin typeface="Calibri" pitchFamily="32" charset="0"/>
              </a:rPr>
              <a:t>14</a:t>
            </a: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 муниципальных образований</a:t>
            </a: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177733" y="692696"/>
            <a:ext cx="8751835" cy="792088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/>
          <a:lstStyle/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РЕГИОНАЛЬНЫЙ ПРОЕКТ </a:t>
            </a:r>
          </a:p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700" b="1" dirty="0">
                <a:solidFill>
                  <a:srgbClr val="17375E"/>
                </a:solidFill>
                <a:latin typeface="Calibri" pitchFamily="32" charset="0"/>
              </a:rPr>
              <a:t>«Сокращение вредного воздействия отходов производства и потребления на окружающую среду Кировской области»</a:t>
            </a:r>
          </a:p>
        </p:txBody>
      </p:sp>
      <p:sp>
        <p:nvSpPr>
          <p:cNvPr id="6" name="AutoShape 18">
            <a:extLst>
              <a:ext uri="{FF2B5EF4-FFF2-40B4-BE49-F238E27FC236}">
                <a16:creationId xmlns:a16="http://schemas.microsoft.com/office/drawing/2014/main" id="{8FA91F51-E7BA-F072-568A-A2666261A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20" y="4437111"/>
            <a:ext cx="5618403" cy="617734"/>
          </a:xfrm>
          <a:custGeom>
            <a:avLst/>
            <a:gdLst>
              <a:gd name="T0" fmla="*/ 138457 w 2714625"/>
              <a:gd name="T1" fmla="*/ 0 h 857250"/>
              <a:gd name="T2" fmla="*/ 2630603 w 2714625"/>
              <a:gd name="T3" fmla="*/ 0 h 857250"/>
              <a:gd name="T4" fmla="*/ 2630603 w 2714625"/>
              <a:gd name="T5" fmla="*/ 0 h 857250"/>
              <a:gd name="T6" fmla="*/ 2630603 w 2714625"/>
              <a:gd name="T7" fmla="*/ 3055294 h 857250"/>
              <a:gd name="T8" fmla="*/ 2492149 w 2714625"/>
              <a:gd name="T9" fmla="*/ 3666365 h 857250"/>
              <a:gd name="T10" fmla="*/ 0 w 2714625"/>
              <a:gd name="T11" fmla="*/ 3666365 h 857250"/>
              <a:gd name="T12" fmla="*/ 0 w 2714625"/>
              <a:gd name="T13" fmla="*/ 3666365 h 857250"/>
              <a:gd name="T14" fmla="*/ 0 w 2714625"/>
              <a:gd name="T15" fmla="*/ 611075 h 857250"/>
              <a:gd name="T16" fmla="*/ 138457 w 271462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714625"/>
              <a:gd name="T28" fmla="*/ 0 h 857250"/>
              <a:gd name="T29" fmla="*/ 2714625 w 271462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714625" h="857250">
                <a:moveTo>
                  <a:pt x="142878" y="0"/>
                </a:moveTo>
                <a:lnTo>
                  <a:pt x="2714625" y="0"/>
                </a:lnTo>
                <a:lnTo>
                  <a:pt x="2714625" y="714372"/>
                </a:lnTo>
                <a:cubicBezTo>
                  <a:pt x="2714625" y="793281"/>
                  <a:pt x="2650656" y="857250"/>
                  <a:pt x="257174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dirty="0">
                <a:solidFill>
                  <a:srgbClr val="FFFFFF"/>
                </a:solidFill>
                <a:latin typeface="Calibri" pitchFamily="32" charset="0"/>
              </a:rPr>
              <a:t>8,376943</a:t>
            </a: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931C9146-1430-0664-B5F7-AAF3FF0F9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588" y="4365743"/>
            <a:ext cx="5420556" cy="6177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700" dirty="0">
                <a:solidFill>
                  <a:srgbClr val="000000"/>
                </a:solidFill>
                <a:latin typeface="Calibri" pitchFamily="32" charset="0"/>
              </a:rPr>
              <a:t>Проектная документация по рекультивации полигона в пгт Лебяжье разработана и одобрена госэкспертизами</a:t>
            </a:r>
          </a:p>
        </p:txBody>
      </p:sp>
      <p:sp>
        <p:nvSpPr>
          <p:cNvPr id="8" name="Oval 48">
            <a:extLst>
              <a:ext uri="{FF2B5EF4-FFF2-40B4-BE49-F238E27FC236}">
                <a16:creationId xmlns:a16="http://schemas.microsoft.com/office/drawing/2014/main" id="{5FF5910B-3EED-9357-B75D-3622F66E4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853" y="4437112"/>
            <a:ext cx="321691" cy="360041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</a:rPr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E8C7A4-2BBE-DC52-2A9D-7D89379662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26213"/>
            <a:ext cx="3600400" cy="1588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0387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144463" y="142875"/>
            <a:ext cx="88566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2025 году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7D03E454-2A4A-2B8C-48B8-7E366927A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896" y="6453336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3BA68FEE-C3DB-4249-BA45-1D302617F409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6</a:t>
            </a:fld>
            <a:endParaRPr lang="ru-RU" altLang="ru-RU" sz="120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AD977B8B-F198-9A4B-1B45-929D7D0C6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1916832"/>
            <a:ext cx="4500563" cy="928687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/>
          <a:lstStyle/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РЕГИОНАЛЬНЫЙ ПРОЕКТ </a:t>
            </a:r>
          </a:p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300" b="1" dirty="0">
                <a:solidFill>
                  <a:srgbClr val="17375E"/>
                </a:solidFill>
                <a:latin typeface="Calibri" pitchFamily="32" charset="0"/>
              </a:rPr>
              <a:t>«Создание условий для развития особо охраняемых природных</a:t>
            </a:r>
            <a:r>
              <a:rPr lang="en-US" altLang="ru-RU" sz="1300" b="1" dirty="0">
                <a:solidFill>
                  <a:srgbClr val="17375E"/>
                </a:solidFill>
                <a:latin typeface="Calibri" pitchFamily="32" charset="0"/>
              </a:rPr>
              <a:t> </a:t>
            </a:r>
            <a:r>
              <a:rPr lang="ru-RU" altLang="ru-RU" sz="1300" b="1" dirty="0">
                <a:solidFill>
                  <a:srgbClr val="17375E"/>
                </a:solidFill>
                <a:latin typeface="Calibri" pitchFamily="32" charset="0"/>
              </a:rPr>
              <a:t>территорий и</a:t>
            </a:r>
            <a:r>
              <a:rPr lang="en-US" altLang="ru-RU" sz="1300" b="1" dirty="0">
                <a:solidFill>
                  <a:srgbClr val="17375E"/>
                </a:solidFill>
                <a:latin typeface="Calibri" pitchFamily="32" charset="0"/>
              </a:rPr>
              <a:t> </a:t>
            </a:r>
            <a:r>
              <a:rPr lang="ru-RU" altLang="ru-RU" sz="1300" b="1" dirty="0">
                <a:solidFill>
                  <a:srgbClr val="17375E"/>
                </a:solidFill>
                <a:latin typeface="Calibri" pitchFamily="32" charset="0"/>
              </a:rPr>
              <a:t>сохранения биологического разнообразия на территории Кировской области»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47B98274-0C82-6AF1-1298-70AD7B733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710" y="1772816"/>
            <a:ext cx="40322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Структура ООПТ Кировской области, тыс. га</a:t>
            </a:r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08DF6758-023E-7B86-FBD5-09FC8A45B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563" y="1233066"/>
            <a:ext cx="7893050" cy="500062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080 h 357190"/>
              <a:gd name="T6" fmla="*/ 14519398 w 7643866"/>
              <a:gd name="T7" fmla="*/ 298815745 h 357190"/>
              <a:gd name="T8" fmla="*/ 0 w 7643866"/>
              <a:gd name="T9" fmla="*/ 298815745 h 357190"/>
              <a:gd name="T10" fmla="*/ 0 w 7643866"/>
              <a:gd name="T11" fmla="*/ 49804080 h 357190"/>
              <a:gd name="T12" fmla="*/ 33123 w 7643866"/>
              <a:gd name="T13" fmla="*/ 14587929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3D45A2CB-3600-C77F-0B3A-8526C6F78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563" y="657526"/>
            <a:ext cx="7893050" cy="500063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404 h 357190"/>
              <a:gd name="T6" fmla="*/ 14519398 w 7643866"/>
              <a:gd name="T7" fmla="*/ 298817776 h 357190"/>
              <a:gd name="T8" fmla="*/ 0 w 7643866"/>
              <a:gd name="T9" fmla="*/ 298817776 h 357190"/>
              <a:gd name="T10" fmla="*/ 0 w 7643866"/>
              <a:gd name="T11" fmla="*/ 49804404 h 357190"/>
              <a:gd name="T12" fmla="*/ 33123 w 7643866"/>
              <a:gd name="T13" fmla="*/ 14588003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67D8D6DC-A696-6243-2840-50950625B8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CF7C257B-0BB1-2DCA-44B8-5955DC863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57526"/>
            <a:ext cx="7858125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DB2CB2D0-73D5-CB01-EDD4-E19070AC9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233066"/>
            <a:ext cx="7143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обеспечение охраны окружающей среды и экологической безопасности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86A2A3B2-50F4-D9CF-6F7E-EDA5ECDAC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749601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C771389C-1B5E-4F9E-7DFF-69EF9C11D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334666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12" name="Line 8">
            <a:extLst>
              <a:ext uri="{FF2B5EF4-FFF2-40B4-BE49-F238E27FC236}">
                <a16:creationId xmlns:a16="http://schemas.microsoft.com/office/drawing/2014/main" id="{9309F4ED-1F06-3B09-2953-00C0AFEE0F6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4313" y="1148064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E8B659E2-CBC9-8B86-6315-54A3BBDBD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142875" y="1725191"/>
            <a:ext cx="865188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AAA033-757B-663F-AD1D-FBA9D7DC3E41}"/>
              </a:ext>
            </a:extLst>
          </p:cNvPr>
          <p:cNvSpPr/>
          <p:nvPr/>
        </p:nvSpPr>
        <p:spPr>
          <a:xfrm>
            <a:off x="248542" y="6165304"/>
            <a:ext cx="4035425" cy="533400"/>
          </a:xfrm>
          <a:prstGeom prst="rect">
            <a:avLst/>
          </a:prstGeom>
          <a:solidFill>
            <a:srgbClr val="EEECE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SzPct val="100000"/>
              <a:buFontTx/>
              <a:buNone/>
              <a:defRPr/>
            </a:pPr>
            <a:r>
              <a:rPr lang="ru-RU" altLang="ru-RU" sz="1400" b="1" dirty="0">
                <a:solidFill>
                  <a:srgbClr val="17375E"/>
                </a:solidFill>
                <a:latin typeface="Calibri" pitchFamily="34" charset="0"/>
                <a:cs typeface="Calibri" pitchFamily="34" charset="0"/>
              </a:rPr>
              <a:t>Общая площадь ООПТ составляет 376,567 тыс. га</a:t>
            </a:r>
          </a:p>
        </p:txBody>
      </p:sp>
      <p:sp>
        <p:nvSpPr>
          <p:cNvPr id="15" name="Freeform 1">
            <a:extLst>
              <a:ext uri="{FF2B5EF4-FFF2-40B4-BE49-F238E27FC236}">
                <a16:creationId xmlns:a16="http://schemas.microsoft.com/office/drawing/2014/main" id="{C6899194-AE73-7F6F-2BBF-5D8058854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2957239"/>
            <a:ext cx="4429125" cy="3423916"/>
          </a:xfrm>
          <a:custGeom>
            <a:avLst/>
            <a:gdLst>
              <a:gd name="T0" fmla="*/ 812785 w 4357687"/>
              <a:gd name="T1" fmla="*/ 0 h 4572000"/>
              <a:gd name="T2" fmla="*/ 4876609 w 4357687"/>
              <a:gd name="T3" fmla="*/ 0 h 4572000"/>
              <a:gd name="T4" fmla="*/ 4876609 w 4357687"/>
              <a:gd name="T5" fmla="*/ 0 h 4572000"/>
              <a:gd name="T6" fmla="*/ 4876609 w 4357687"/>
              <a:gd name="T7" fmla="*/ 758777 h 4572000"/>
              <a:gd name="T8" fmla="*/ 4063842 w 4357687"/>
              <a:gd name="T9" fmla="*/ 902084 h 4572000"/>
              <a:gd name="T10" fmla="*/ 0 w 4357687"/>
              <a:gd name="T11" fmla="*/ 902084 h 4572000"/>
              <a:gd name="T12" fmla="*/ 0 w 4357687"/>
              <a:gd name="T13" fmla="*/ 902084 h 4572000"/>
              <a:gd name="T14" fmla="*/ 0 w 4357687"/>
              <a:gd name="T15" fmla="*/ 143303 h 4572000"/>
              <a:gd name="T16" fmla="*/ 812785 w 4357687"/>
              <a:gd name="T17" fmla="*/ 0 h 45720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57687"/>
              <a:gd name="T28" fmla="*/ 0 h 4572000"/>
              <a:gd name="T29" fmla="*/ 4357687 w 4357687"/>
              <a:gd name="T30" fmla="*/ 4572000 h 45720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57687" h="4572000">
                <a:moveTo>
                  <a:pt x="726296" y="0"/>
                </a:moveTo>
                <a:lnTo>
                  <a:pt x="4357687" y="0"/>
                </a:lnTo>
                <a:lnTo>
                  <a:pt x="4357687" y="3845704"/>
                </a:lnTo>
                <a:cubicBezTo>
                  <a:pt x="4357687" y="4246826"/>
                  <a:pt x="4032513" y="4572000"/>
                  <a:pt x="3631391" y="4572000"/>
                </a:cubicBezTo>
                <a:lnTo>
                  <a:pt x="0" y="4572000"/>
                </a:lnTo>
                <a:lnTo>
                  <a:pt x="0" y="726296"/>
                </a:lnTo>
                <a:cubicBezTo>
                  <a:pt x="0" y="325174"/>
                  <a:pt x="325174" y="0"/>
                  <a:pt x="72629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8AB55EBE-174B-E2DB-88A3-250B6C5CD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7562" y="3139923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 eaLnBrk="1" hangingPunct="1">
              <a:buClr>
                <a:srgbClr val="FFFFFF"/>
              </a:buClr>
              <a:buSzPct val="100000"/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17" name="Рисунок 2">
            <a:extLst>
              <a:ext uri="{FF2B5EF4-FFF2-40B4-BE49-F238E27FC236}">
                <a16:creationId xmlns:a16="http://schemas.microsoft.com/office/drawing/2014/main" id="{3491C80B-661B-7778-1089-313402D79D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018" y="4365104"/>
            <a:ext cx="49371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257018B-6A46-DC7E-4120-481FAE6C4864}"/>
              </a:ext>
            </a:extLst>
          </p:cNvPr>
          <p:cNvSpPr txBox="1"/>
          <p:nvPr/>
        </p:nvSpPr>
        <p:spPr>
          <a:xfrm>
            <a:off x="4964037" y="3000434"/>
            <a:ext cx="3828058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solidFill>
                  <a:schemeClr val="tx1"/>
                </a:solidFill>
              </a:rPr>
              <a:t>На основании подготовленных ранее</a:t>
            </a:r>
            <a:br>
              <a:rPr lang="ru-RU" sz="1300" dirty="0">
                <a:solidFill>
                  <a:schemeClr val="tx1"/>
                </a:solidFill>
              </a:rPr>
            </a:br>
            <a:r>
              <a:rPr lang="ru-RU" sz="1300" dirty="0">
                <a:solidFill>
                  <a:schemeClr val="tx1"/>
                </a:solidFill>
              </a:rPr>
              <a:t>научных обоснований созданы</a:t>
            </a:r>
            <a:br>
              <a:rPr lang="ru-RU" sz="1300" dirty="0">
                <a:solidFill>
                  <a:schemeClr val="tx1"/>
                </a:solidFill>
              </a:rPr>
            </a:br>
            <a:r>
              <a:rPr lang="ru-RU" sz="1300" dirty="0">
                <a:solidFill>
                  <a:schemeClr val="tx1"/>
                </a:solidFill>
              </a:rPr>
              <a:t>охранные зоны </a:t>
            </a:r>
            <a:r>
              <a:rPr lang="ru-RU" sz="1300" b="1" dirty="0">
                <a:solidFill>
                  <a:srgbClr val="0070C0"/>
                </a:solidFill>
              </a:rPr>
              <a:t>2</a:t>
            </a:r>
            <a:r>
              <a:rPr lang="ru-RU" sz="1300" dirty="0">
                <a:solidFill>
                  <a:schemeClr val="tx1"/>
                </a:solidFill>
              </a:rPr>
              <a:t> памятников природы</a:t>
            </a:r>
            <a:br>
              <a:rPr lang="ru-RU" sz="1300" dirty="0">
                <a:solidFill>
                  <a:schemeClr val="tx1"/>
                </a:solidFill>
              </a:rPr>
            </a:br>
            <a:r>
              <a:rPr lang="ru-RU" sz="1300" dirty="0">
                <a:solidFill>
                  <a:schemeClr val="tx1"/>
                </a:solidFill>
              </a:rPr>
              <a:t>регионального значения, а также сведения о</a:t>
            </a:r>
            <a:br>
              <a:rPr lang="ru-RU" sz="1300" dirty="0">
                <a:solidFill>
                  <a:schemeClr val="tx1"/>
                </a:solidFill>
              </a:rPr>
            </a:br>
            <a:r>
              <a:rPr lang="ru-RU" sz="1300" dirty="0">
                <a:solidFill>
                  <a:schemeClr val="tx1"/>
                </a:solidFill>
              </a:rPr>
              <a:t>границах </a:t>
            </a:r>
            <a:r>
              <a:rPr lang="ru-RU" sz="1300" b="1" dirty="0">
                <a:solidFill>
                  <a:srgbClr val="0070C0"/>
                </a:solidFill>
              </a:rPr>
              <a:t>18</a:t>
            </a:r>
            <a:r>
              <a:rPr lang="ru-RU" sz="1300" dirty="0">
                <a:solidFill>
                  <a:schemeClr val="tx1"/>
                </a:solidFill>
              </a:rPr>
              <a:t> охранных зон, созданных в 2024-2025 гг., внесены в ЕГРН.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67EA5C-38DB-C57B-10D0-DE1658A9A2A5}"/>
              </a:ext>
            </a:extLst>
          </p:cNvPr>
          <p:cNvSpPr txBox="1"/>
          <p:nvPr/>
        </p:nvSpPr>
        <p:spPr>
          <a:xfrm>
            <a:off x="4912270" y="4293096"/>
            <a:ext cx="393159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algn="just">
              <a:defRPr sz="13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Разработан комплект материалов к изданию Красной книги Кировской области, на основании которого будет разработан оригинал-макет будущего издания. </a:t>
            </a:r>
          </a:p>
        </p:txBody>
      </p:sp>
      <p:pic>
        <p:nvPicPr>
          <p:cNvPr id="20" name="Рисунок 2">
            <a:extLst>
              <a:ext uri="{FF2B5EF4-FFF2-40B4-BE49-F238E27FC236}">
                <a16:creationId xmlns:a16="http://schemas.microsoft.com/office/drawing/2014/main" id="{501ADC89-0796-82F4-57B7-92F8E59CD5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125" y="5301208"/>
            <a:ext cx="49371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8FB7B8-DD69-C3A2-06D0-9C74B60BE93F}"/>
              </a:ext>
            </a:extLst>
          </p:cNvPr>
          <p:cNvSpPr txBox="1"/>
          <p:nvPr/>
        </p:nvSpPr>
        <p:spPr>
          <a:xfrm>
            <a:off x="4912270" y="5229200"/>
            <a:ext cx="3931593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algn="just">
              <a:defRPr sz="13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Создана ООПТ местного значения в Афанасьевском муниципальном округе – охраняемый природный комплекс «Экологическая тропа здоровья» площадью 50,986 га.</a:t>
            </a:r>
          </a:p>
        </p:txBody>
      </p:sp>
      <p:graphicFrame>
        <p:nvGraphicFramePr>
          <p:cNvPr id="25" name="Диаграмма 24">
            <a:extLst>
              <a:ext uri="{FF2B5EF4-FFF2-40B4-BE49-F238E27FC236}">
                <a16:creationId xmlns:a16="http://schemas.microsoft.com/office/drawing/2014/main" id="{0E2BC084-EFAD-3D26-4472-FE4692CD15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48813"/>
              </p:ext>
            </p:extLst>
          </p:nvPr>
        </p:nvGraphicFramePr>
        <p:xfrm>
          <a:off x="-756592" y="1772816"/>
          <a:ext cx="6096000" cy="4520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79512" y="1916832"/>
            <a:ext cx="8784976" cy="648072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/>
          <a:lstStyle/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РЕГИОНАЛЬНЫЙ ПРОЕКТ </a:t>
            </a:r>
          </a:p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700" b="1" dirty="0">
                <a:solidFill>
                  <a:srgbClr val="17375E"/>
                </a:solidFill>
                <a:latin typeface="Calibri" pitchFamily="32" charset="0"/>
              </a:rPr>
              <a:t>«Развитие водохозяйственного комплекса и охрана водных объектов Кировской области»</a:t>
            </a:r>
          </a:p>
        </p:txBody>
      </p:sp>
      <p:sp>
        <p:nvSpPr>
          <p:cNvPr id="8195" name="Freeform 2"/>
          <p:cNvSpPr>
            <a:spLocks noChangeArrowheads="1"/>
          </p:cNvSpPr>
          <p:nvPr/>
        </p:nvSpPr>
        <p:spPr bwMode="auto">
          <a:xfrm>
            <a:off x="1071563" y="1285860"/>
            <a:ext cx="7858125" cy="500062"/>
          </a:xfrm>
          <a:custGeom>
            <a:avLst/>
            <a:gdLst>
              <a:gd name="T0" fmla="*/ 103486 w 7643866"/>
              <a:gd name="T1" fmla="*/ 0 h 357190"/>
              <a:gd name="T2" fmla="*/ 13183620 w 7643866"/>
              <a:gd name="T3" fmla="*/ 0 h 357190"/>
              <a:gd name="T4" fmla="*/ 13287122 w 7643866"/>
              <a:gd name="T5" fmla="*/ 49802064 h 357190"/>
              <a:gd name="T6" fmla="*/ 13287122 w 7643866"/>
              <a:gd name="T7" fmla="*/ 298805710 h 357190"/>
              <a:gd name="T8" fmla="*/ 0 w 7643866"/>
              <a:gd name="T9" fmla="*/ 298805710 h 357190"/>
              <a:gd name="T10" fmla="*/ 0 w 7643866"/>
              <a:gd name="T11" fmla="*/ 49802064 h 357190"/>
              <a:gd name="T12" fmla="*/ 30310 w 7643866"/>
              <a:gd name="T13" fmla="*/ 14587089 h 357190"/>
              <a:gd name="T14" fmla="*/ 103486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6974904" y="6453336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E5286647-8DD1-4399-B029-BE5DBA02850B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7</a:t>
            </a:fld>
            <a:endParaRPr lang="ru-RU" altLang="ru-RU" sz="120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8197" name="Line 4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42875" y="142875"/>
            <a:ext cx="88566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2025 году</a:t>
            </a:r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107950" y="814388"/>
            <a:ext cx="9350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107950" y="1387460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8201" name="Line 8"/>
          <p:cNvSpPr>
            <a:spLocks noChangeShapeType="1"/>
          </p:cNvSpPr>
          <p:nvPr/>
        </p:nvSpPr>
        <p:spPr bwMode="auto">
          <a:xfrm>
            <a:off x="214313" y="1214438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Line 9"/>
          <p:cNvSpPr>
            <a:spLocks noChangeShapeType="1"/>
          </p:cNvSpPr>
          <p:nvPr/>
        </p:nvSpPr>
        <p:spPr bwMode="auto">
          <a:xfrm>
            <a:off x="134938" y="1784335"/>
            <a:ext cx="865187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3" name="Freeform 10"/>
          <p:cNvSpPr>
            <a:spLocks noChangeArrowheads="1"/>
          </p:cNvSpPr>
          <p:nvPr/>
        </p:nvSpPr>
        <p:spPr bwMode="auto">
          <a:xfrm>
            <a:off x="1071563" y="714375"/>
            <a:ext cx="7893050" cy="500063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404 h 357190"/>
              <a:gd name="T6" fmla="*/ 14519398 w 7643866"/>
              <a:gd name="T7" fmla="*/ 298817776 h 357190"/>
              <a:gd name="T8" fmla="*/ 0 w 7643866"/>
              <a:gd name="T9" fmla="*/ 298817776 h 357190"/>
              <a:gd name="T10" fmla="*/ 0 w 7643866"/>
              <a:gd name="T11" fmla="*/ 49804404 h 357190"/>
              <a:gd name="T12" fmla="*/ 33123 w 7643866"/>
              <a:gd name="T13" fmla="*/ 14588003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Text Box 11"/>
          <p:cNvSpPr txBox="1">
            <a:spLocks noChangeArrowheads="1"/>
          </p:cNvSpPr>
          <p:nvPr/>
        </p:nvSpPr>
        <p:spPr bwMode="auto">
          <a:xfrm>
            <a:off x="1143000" y="714375"/>
            <a:ext cx="7786688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обеспечение защищенности населения от негативного воздействия вод</a:t>
            </a:r>
            <a:endParaRPr lang="ru-RU" altLang="ru-RU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1143000" y="1293797"/>
            <a:ext cx="7429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обеспечение безопасной эксплуатации сооружений водохозяйственного комплекса</a:t>
            </a:r>
          </a:p>
        </p:txBody>
      </p:sp>
      <p:sp>
        <p:nvSpPr>
          <p:cNvPr id="2" name="Freeform 19">
            <a:extLst>
              <a:ext uri="{FF2B5EF4-FFF2-40B4-BE49-F238E27FC236}">
                <a16:creationId xmlns:a16="http://schemas.microsoft.com/office/drawing/2014/main" id="{6E5343B5-63C6-7B03-64EF-E5FE2CAE9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2" y="5525782"/>
            <a:ext cx="3672408" cy="832176"/>
          </a:xfrm>
          <a:custGeom>
            <a:avLst/>
            <a:gdLst>
              <a:gd name="T0" fmla="*/ 430832 w 3286125"/>
              <a:gd name="T1" fmla="*/ 0 h 857250"/>
              <a:gd name="T2" fmla="*/ 9908860 w 3286125"/>
              <a:gd name="T3" fmla="*/ 0 h 857250"/>
              <a:gd name="T4" fmla="*/ 9908860 w 3286125"/>
              <a:gd name="T5" fmla="*/ 0 h 857250"/>
              <a:gd name="T6" fmla="*/ 9908860 w 3286125"/>
              <a:gd name="T7" fmla="*/ 2481153 h 857250"/>
              <a:gd name="T8" fmla="*/ 9478028 w 3286125"/>
              <a:gd name="T9" fmla="*/ 2977395 h 857250"/>
              <a:gd name="T10" fmla="*/ 0 w 3286125"/>
              <a:gd name="T11" fmla="*/ 2977395 h 857250"/>
              <a:gd name="T12" fmla="*/ 0 w 3286125"/>
              <a:gd name="T13" fmla="*/ 2977395 h 857250"/>
              <a:gd name="T14" fmla="*/ 0 w 3286125"/>
              <a:gd name="T15" fmla="*/ 496241 h 857250"/>
              <a:gd name="T16" fmla="*/ 430832 w 328612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286125"/>
              <a:gd name="T28" fmla="*/ 0 h 857250"/>
              <a:gd name="T29" fmla="*/ 3286125 w 328612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286125" h="857250">
                <a:moveTo>
                  <a:pt x="142878" y="0"/>
                </a:moveTo>
                <a:lnTo>
                  <a:pt x="3286125" y="0"/>
                </a:lnTo>
                <a:lnTo>
                  <a:pt x="3286125" y="714372"/>
                </a:lnTo>
                <a:cubicBezTo>
                  <a:pt x="3286125" y="793281"/>
                  <a:pt x="3222156" y="857250"/>
                  <a:pt x="314324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Freeform 19">
            <a:extLst>
              <a:ext uri="{FF2B5EF4-FFF2-40B4-BE49-F238E27FC236}">
                <a16:creationId xmlns:a16="http://schemas.microsoft.com/office/drawing/2014/main" id="{48D1AE5B-4534-8322-DCCB-C4809AEA5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28051"/>
            <a:ext cx="3700781" cy="986701"/>
          </a:xfrm>
          <a:custGeom>
            <a:avLst/>
            <a:gdLst>
              <a:gd name="T0" fmla="*/ 430832 w 3286125"/>
              <a:gd name="T1" fmla="*/ 0 h 857250"/>
              <a:gd name="T2" fmla="*/ 9908860 w 3286125"/>
              <a:gd name="T3" fmla="*/ 0 h 857250"/>
              <a:gd name="T4" fmla="*/ 9908860 w 3286125"/>
              <a:gd name="T5" fmla="*/ 0 h 857250"/>
              <a:gd name="T6" fmla="*/ 9908860 w 3286125"/>
              <a:gd name="T7" fmla="*/ 2481153 h 857250"/>
              <a:gd name="T8" fmla="*/ 9478028 w 3286125"/>
              <a:gd name="T9" fmla="*/ 2977395 h 857250"/>
              <a:gd name="T10" fmla="*/ 0 w 3286125"/>
              <a:gd name="T11" fmla="*/ 2977395 h 857250"/>
              <a:gd name="T12" fmla="*/ 0 w 3286125"/>
              <a:gd name="T13" fmla="*/ 2977395 h 857250"/>
              <a:gd name="T14" fmla="*/ 0 w 3286125"/>
              <a:gd name="T15" fmla="*/ 496241 h 857250"/>
              <a:gd name="T16" fmla="*/ 430832 w 328612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286125"/>
              <a:gd name="T28" fmla="*/ 0 h 857250"/>
              <a:gd name="T29" fmla="*/ 3286125 w 328612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286125" h="857250">
                <a:moveTo>
                  <a:pt x="142878" y="0"/>
                </a:moveTo>
                <a:lnTo>
                  <a:pt x="3286125" y="0"/>
                </a:lnTo>
                <a:lnTo>
                  <a:pt x="3286125" y="714372"/>
                </a:lnTo>
                <a:cubicBezTo>
                  <a:pt x="3286125" y="793281"/>
                  <a:pt x="3222156" y="857250"/>
                  <a:pt x="314324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600" dirty="0">
              <a:solidFill>
                <a:schemeClr val="tx2">
                  <a:lumMod val="75000"/>
                </a:schemeClr>
              </a:solidFill>
              <a:effectLst>
                <a:reflection endPos="0" dist="50800" dir="5400000" sy="-100000" algn="bl" rotWithShape="0"/>
              </a:effectLst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      Разработана проектная документация </a:t>
            </a:r>
            <a:b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</a:b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      «Капитальный ремонт гидроузла </a:t>
            </a:r>
            <a:b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</a:b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      Белохолуницкого водохранилища </a:t>
            </a:r>
          </a:p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      в г. Белая Холуница»</a:t>
            </a: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3B7302-3261-0DB1-BE5F-AD1651A3BD38}"/>
              </a:ext>
            </a:extLst>
          </p:cNvPr>
          <p:cNvSpPr/>
          <p:nvPr/>
        </p:nvSpPr>
        <p:spPr>
          <a:xfrm>
            <a:off x="467544" y="5949280"/>
            <a:ext cx="38884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      </a:t>
            </a:r>
            <a:endParaRPr lang="ru-RU" altLang="ru-RU" sz="14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FC247E-103D-2797-5719-4C0EFA7AE45A}"/>
              </a:ext>
            </a:extLst>
          </p:cNvPr>
          <p:cNvSpPr/>
          <p:nvPr/>
        </p:nvSpPr>
        <p:spPr>
          <a:xfrm>
            <a:off x="5214942" y="5597220"/>
            <a:ext cx="34563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Общая стоимость  </a:t>
            </a:r>
            <a:r>
              <a:rPr lang="ru-RU" sz="1400" b="1" dirty="0">
                <a:solidFill>
                  <a:srgbClr val="0070C0"/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180,4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млн. руб.</a:t>
            </a:r>
          </a:p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Планируется привлечь средства </a:t>
            </a:r>
            <a:b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</a:b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ФБ </a:t>
            </a:r>
            <a:r>
              <a:rPr lang="ru-RU" sz="1400" b="1" dirty="0">
                <a:solidFill>
                  <a:srgbClr val="0070C0"/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175,5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млн. рублей</a:t>
            </a:r>
            <a:endParaRPr lang="ru-RU" altLang="ru-RU" sz="1400" b="1" dirty="0">
              <a:solidFill>
                <a:srgbClr val="0070C0"/>
              </a:solidFill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3A22ABD3-3B1B-744C-4A7B-E5F905B02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032" y="5542312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 eaLnBrk="1" hangingPunct="1">
              <a:buClr>
                <a:srgbClr val="FFFFFF"/>
              </a:buClr>
              <a:buSzPct val="100000"/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CD91ABA8-796E-DFA4-6176-E934C540C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08920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 eaLnBrk="1" hangingPunct="1">
              <a:buClr>
                <a:srgbClr val="FFFFFF"/>
              </a:buClr>
              <a:buSzPct val="100000"/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9" name="Picture 1" descr="C:\Users\Goncova\Desktop\Информповоды Гонцова\2025 год\Белая Холуница.jpg">
            <a:extLst>
              <a:ext uri="{FF2B5EF4-FFF2-40B4-BE49-F238E27FC236}">
                <a16:creationId xmlns:a16="http://schemas.microsoft.com/office/drawing/2014/main" id="{8D7FA946-B810-F929-C334-071F157F6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714752"/>
            <a:ext cx="3524275" cy="2643206"/>
          </a:xfrm>
          <a:prstGeom prst="rect">
            <a:avLst/>
          </a:prstGeom>
          <a:noFill/>
        </p:spPr>
      </p:pic>
      <p:pic>
        <p:nvPicPr>
          <p:cNvPr id="10" name="Picture 2" descr="C:\Users\Goncova\Desktop\Информповоды Гонцова\2025 год\БХ обследование_page-0001.jpg">
            <a:extLst>
              <a:ext uri="{FF2B5EF4-FFF2-40B4-BE49-F238E27FC236}">
                <a16:creationId xmlns:a16="http://schemas.microsoft.com/office/drawing/2014/main" id="{4801E280-28BD-D03E-1228-978A914DB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8591" t="15047" r="7271" b="27345"/>
          <a:stretch>
            <a:fillRect/>
          </a:stretch>
        </p:blipFill>
        <p:spPr bwMode="auto">
          <a:xfrm>
            <a:off x="4288589" y="2829375"/>
            <a:ext cx="4643438" cy="224802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4"/>
          <p:cNvSpPr txBox="1">
            <a:spLocks noChangeArrowheads="1"/>
          </p:cNvSpPr>
          <p:nvPr/>
        </p:nvSpPr>
        <p:spPr bwMode="auto">
          <a:xfrm>
            <a:off x="6902896" y="6453336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5E8758EA-1206-4903-8366-7882EBEC03D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8</a:t>
            </a:fld>
            <a:endParaRPr lang="ru-RU" altLang="ru-RU" sz="120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3079" name="Line 5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6" name="Text Box 16"/>
          <p:cNvSpPr txBox="1">
            <a:spLocks noChangeArrowheads="1"/>
          </p:cNvSpPr>
          <p:nvPr/>
        </p:nvSpPr>
        <p:spPr bwMode="auto">
          <a:xfrm>
            <a:off x="144463" y="142875"/>
            <a:ext cx="88566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2025 году</a:t>
            </a:r>
          </a:p>
        </p:txBody>
      </p:sp>
      <p:sp>
        <p:nvSpPr>
          <p:cNvPr id="2" name="Text Box 15">
            <a:extLst>
              <a:ext uri="{FF2B5EF4-FFF2-40B4-BE49-F238E27FC236}">
                <a16:creationId xmlns:a16="http://schemas.microsoft.com/office/drawing/2014/main" id="{6C347679-21BB-F016-5443-54ADAE0BA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2359" y="1906687"/>
            <a:ext cx="3675063" cy="30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800"/>
              </a:lnSpc>
              <a:buClrTx/>
              <a:buFontTx/>
              <a:buNone/>
            </a:pPr>
            <a:endParaRPr lang="ru-RU" altLang="ru-RU" sz="1400" dirty="0">
              <a:solidFill>
                <a:srgbClr val="000000"/>
              </a:solidFill>
            </a:endParaRP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A62BF993-741C-7C6F-A4C5-9DA54265E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895" y="908720"/>
            <a:ext cx="3832279" cy="32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indent="-184150" algn="ctr">
              <a:lnSpc>
                <a:spcPts val="1800"/>
              </a:lnSpc>
              <a:buClrTx/>
              <a:buFontTx/>
              <a:buNone/>
              <a:tabLst>
                <a:tab pos="18573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	</a:t>
            </a:r>
            <a:endParaRPr lang="ru-RU" alt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reeform 21">
            <a:extLst>
              <a:ext uri="{FF2B5EF4-FFF2-40B4-BE49-F238E27FC236}">
                <a16:creationId xmlns:a16="http://schemas.microsoft.com/office/drawing/2014/main" id="{E5F71966-E51F-9EF7-09E3-50838B8D6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6" y="928670"/>
            <a:ext cx="3995018" cy="857256"/>
          </a:xfrm>
          <a:custGeom>
            <a:avLst/>
            <a:gdLst>
              <a:gd name="T0" fmla="*/ 526747 w 3571875"/>
              <a:gd name="T1" fmla="*/ 0 h 1000125"/>
              <a:gd name="T2" fmla="*/ 11287180 w 3571875"/>
              <a:gd name="T3" fmla="*/ 0 h 1000125"/>
              <a:gd name="T4" fmla="*/ 11287180 w 3571875"/>
              <a:gd name="T5" fmla="*/ 0 h 1000125"/>
              <a:gd name="T6" fmla="*/ 11287180 w 3571875"/>
              <a:gd name="T7" fmla="*/ 522056 h 1000125"/>
              <a:gd name="T8" fmla="*/ 10760424 w 3571875"/>
              <a:gd name="T9" fmla="*/ 626471 h 1000125"/>
              <a:gd name="T10" fmla="*/ 0 w 3571875"/>
              <a:gd name="T11" fmla="*/ 626471 h 1000125"/>
              <a:gd name="T12" fmla="*/ 0 w 3571875"/>
              <a:gd name="T13" fmla="*/ 626471 h 1000125"/>
              <a:gd name="T14" fmla="*/ 0 w 3571875"/>
              <a:gd name="T15" fmla="*/ 104413 h 1000125"/>
              <a:gd name="T16" fmla="*/ 526747 w 3571875"/>
              <a:gd name="T17" fmla="*/ 0 h 10001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71875"/>
              <a:gd name="T28" fmla="*/ 0 h 1000125"/>
              <a:gd name="T29" fmla="*/ 3571875 w 3571875"/>
              <a:gd name="T30" fmla="*/ 1000125 h 10001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71875" h="1000125">
                <a:moveTo>
                  <a:pt x="166691" y="0"/>
                </a:moveTo>
                <a:lnTo>
                  <a:pt x="3571875" y="0"/>
                </a:lnTo>
                <a:lnTo>
                  <a:pt x="3571875" y="833434"/>
                </a:lnTo>
                <a:cubicBezTo>
                  <a:pt x="3571875" y="925495"/>
                  <a:pt x="3497245" y="1000125"/>
                  <a:pt x="3405184" y="1000125"/>
                </a:cubicBezTo>
                <a:lnTo>
                  <a:pt x="0" y="1000125"/>
                </a:lnTo>
                <a:lnTo>
                  <a:pt x="0" y="166691"/>
                </a:lnTo>
                <a:cubicBezTo>
                  <a:pt x="0" y="74630"/>
                  <a:pt x="74630" y="0"/>
                  <a:pt x="166691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Прямоугольник 29">
            <a:extLst>
              <a:ext uri="{FF2B5EF4-FFF2-40B4-BE49-F238E27FC236}">
                <a16:creationId xmlns:a16="http://schemas.microsoft.com/office/drawing/2014/main" id="{09955167-7CE1-6AA8-F6B8-B7988CB85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2411" y="1016941"/>
            <a:ext cx="367506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-7938" algn="ctr" eaLnBrk="0" hangingPunct="0">
              <a:lnSpc>
                <a:spcPts val="1800"/>
              </a:lnSpc>
              <a:buClr>
                <a:schemeClr val="accent1"/>
              </a:buClr>
              <a:buSzPct val="76000"/>
            </a:pPr>
            <a:r>
              <a:rPr lang="ru-RU" sz="1600" dirty="0">
                <a:solidFill>
                  <a:schemeClr val="tx1"/>
                </a:solidFill>
              </a:rPr>
              <a:t>Определены границы </a:t>
            </a:r>
            <a:r>
              <a:rPr lang="ru-RU" sz="1600" b="1" dirty="0">
                <a:solidFill>
                  <a:srgbClr val="0070C0"/>
                </a:solidFill>
              </a:rPr>
              <a:t>47</a:t>
            </a:r>
            <a:r>
              <a:rPr lang="ru-RU" sz="1600" dirty="0">
                <a:solidFill>
                  <a:schemeClr val="tx1"/>
                </a:solidFill>
              </a:rPr>
              <a:t> водных объектов общей протяженностью </a:t>
            </a:r>
            <a:r>
              <a:rPr lang="ru-RU" sz="1600" b="1" dirty="0">
                <a:solidFill>
                  <a:srgbClr val="0070C0"/>
                </a:solidFill>
              </a:rPr>
              <a:t>4,5 </a:t>
            </a:r>
            <a:r>
              <a:rPr lang="ru-RU" sz="1600" dirty="0">
                <a:solidFill>
                  <a:schemeClr val="tx1"/>
                </a:solidFill>
              </a:rPr>
              <a:t>тыс. км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DB59BE3-B7A8-430A-8124-76BCB6C35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3884" t="2739" r="4834" b="23311"/>
          <a:stretch>
            <a:fillRect/>
          </a:stretch>
        </p:blipFill>
        <p:spPr bwMode="auto">
          <a:xfrm>
            <a:off x="434106" y="3097268"/>
            <a:ext cx="4032445" cy="3000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Freeform 19">
            <a:extLst>
              <a:ext uri="{FF2B5EF4-FFF2-40B4-BE49-F238E27FC236}">
                <a16:creationId xmlns:a16="http://schemas.microsoft.com/office/drawing/2014/main" id="{D899CA67-6785-2D10-0AE4-956E31D73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34" y="921578"/>
            <a:ext cx="3786213" cy="1357322"/>
          </a:xfrm>
          <a:custGeom>
            <a:avLst/>
            <a:gdLst>
              <a:gd name="T0" fmla="*/ 430832 w 3286125"/>
              <a:gd name="T1" fmla="*/ 0 h 857250"/>
              <a:gd name="T2" fmla="*/ 9908860 w 3286125"/>
              <a:gd name="T3" fmla="*/ 0 h 857250"/>
              <a:gd name="T4" fmla="*/ 9908860 w 3286125"/>
              <a:gd name="T5" fmla="*/ 0 h 857250"/>
              <a:gd name="T6" fmla="*/ 9908860 w 3286125"/>
              <a:gd name="T7" fmla="*/ 2481153 h 857250"/>
              <a:gd name="T8" fmla="*/ 9478028 w 3286125"/>
              <a:gd name="T9" fmla="*/ 2977395 h 857250"/>
              <a:gd name="T10" fmla="*/ 0 w 3286125"/>
              <a:gd name="T11" fmla="*/ 2977395 h 857250"/>
              <a:gd name="T12" fmla="*/ 0 w 3286125"/>
              <a:gd name="T13" fmla="*/ 2977395 h 857250"/>
              <a:gd name="T14" fmla="*/ 0 w 3286125"/>
              <a:gd name="T15" fmla="*/ 496241 h 857250"/>
              <a:gd name="T16" fmla="*/ 430832 w 328612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286125"/>
              <a:gd name="T28" fmla="*/ 0 h 857250"/>
              <a:gd name="T29" fmla="*/ 3286125 w 328612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286125" h="857250">
                <a:moveTo>
                  <a:pt x="142878" y="0"/>
                </a:moveTo>
                <a:lnTo>
                  <a:pt x="3286125" y="0"/>
                </a:lnTo>
                <a:lnTo>
                  <a:pt x="3286125" y="714372"/>
                </a:lnTo>
                <a:cubicBezTo>
                  <a:pt x="3286125" y="793281"/>
                  <a:pt x="3222156" y="857250"/>
                  <a:pt x="314324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600" dirty="0">
              <a:solidFill>
                <a:schemeClr val="tx2">
                  <a:lumMod val="75000"/>
                </a:schemeClr>
              </a:solidFill>
              <a:effectLst>
                <a:reflection endPos="0" dist="50800" dir="5400000" sy="-100000" algn="bl" rotWithShape="0"/>
              </a:effectLst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     </a:t>
            </a:r>
            <a:endParaRPr lang="ru-RU" sz="2000" dirty="0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F56D4176-BA51-8818-2D40-ED8847D4C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024" y="980728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 eaLnBrk="1" hangingPunct="1">
              <a:buClr>
                <a:srgbClr val="FFFFFF"/>
              </a:buClr>
              <a:buSzPct val="100000"/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F7247A8-375C-27E3-75BE-96AB49CB5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981422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 eaLnBrk="1" hangingPunct="1">
              <a:buClr>
                <a:srgbClr val="FFFFFF"/>
              </a:buClr>
              <a:buSzPct val="100000"/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CA10941-769B-A59E-609D-084C57D9684D}"/>
              </a:ext>
            </a:extLst>
          </p:cNvPr>
          <p:cNvSpPr/>
          <p:nvPr/>
        </p:nvSpPr>
        <p:spPr>
          <a:xfrm>
            <a:off x="862138" y="1016941"/>
            <a:ext cx="338792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000000">
                    <a:lumMod val="75000"/>
                  </a:srgb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Осуществлены переданные полномочия Российской Федерации в области водных отношений</a:t>
            </a:r>
            <a:endParaRPr lang="ru-RU" sz="1600" b="1" dirty="0">
              <a:solidFill>
                <a:srgbClr val="0070C0"/>
              </a:solidFill>
              <a:effectLst>
                <a:reflection endPos="0" dist="50800" dir="5400000" sy="-100000" algn="bl" rotWithShape="0"/>
              </a:effectLst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11" name="Picture 7" descr="Picture background">
            <a:extLst>
              <a:ext uri="{FF2B5EF4-FFF2-40B4-BE49-F238E27FC236}">
                <a16:creationId xmlns:a16="http://schemas.microsoft.com/office/drawing/2014/main" id="{125E5F38-667C-901A-ABB6-3D7266DF8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014060"/>
            <a:ext cx="3995018" cy="2996264"/>
          </a:xfrm>
          <a:prstGeom prst="rect">
            <a:avLst/>
          </a:prstGeom>
          <a:noFill/>
        </p:spPr>
      </p:pic>
      <p:sp>
        <p:nvSpPr>
          <p:cNvPr id="12" name="Freeform 19">
            <a:extLst>
              <a:ext uri="{FF2B5EF4-FFF2-40B4-BE49-F238E27FC236}">
                <a16:creationId xmlns:a16="http://schemas.microsoft.com/office/drawing/2014/main" id="{4F70B61F-0636-0B60-7C41-B2D6304BE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6" y="5373216"/>
            <a:ext cx="3972598" cy="720080"/>
          </a:xfrm>
          <a:custGeom>
            <a:avLst/>
            <a:gdLst>
              <a:gd name="T0" fmla="*/ 430832 w 3286125"/>
              <a:gd name="T1" fmla="*/ 0 h 857250"/>
              <a:gd name="T2" fmla="*/ 9908860 w 3286125"/>
              <a:gd name="T3" fmla="*/ 0 h 857250"/>
              <a:gd name="T4" fmla="*/ 9908860 w 3286125"/>
              <a:gd name="T5" fmla="*/ 0 h 857250"/>
              <a:gd name="T6" fmla="*/ 9908860 w 3286125"/>
              <a:gd name="T7" fmla="*/ 2481153 h 857250"/>
              <a:gd name="T8" fmla="*/ 9478028 w 3286125"/>
              <a:gd name="T9" fmla="*/ 2977395 h 857250"/>
              <a:gd name="T10" fmla="*/ 0 w 3286125"/>
              <a:gd name="T11" fmla="*/ 2977395 h 857250"/>
              <a:gd name="T12" fmla="*/ 0 w 3286125"/>
              <a:gd name="T13" fmla="*/ 2977395 h 857250"/>
              <a:gd name="T14" fmla="*/ 0 w 3286125"/>
              <a:gd name="T15" fmla="*/ 496241 h 857250"/>
              <a:gd name="T16" fmla="*/ 430832 w 328612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286125"/>
              <a:gd name="T28" fmla="*/ 0 h 857250"/>
              <a:gd name="T29" fmla="*/ 3286125 w 328612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286125" h="857250">
                <a:moveTo>
                  <a:pt x="142878" y="0"/>
                </a:moveTo>
                <a:lnTo>
                  <a:pt x="3286125" y="0"/>
                </a:lnTo>
                <a:lnTo>
                  <a:pt x="3286125" y="714372"/>
                </a:lnTo>
                <a:cubicBezTo>
                  <a:pt x="3286125" y="793281"/>
                  <a:pt x="3222156" y="857250"/>
                  <a:pt x="314324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600" dirty="0">
              <a:solidFill>
                <a:schemeClr val="tx2">
                  <a:lumMod val="75000"/>
                </a:schemeClr>
              </a:solidFill>
              <a:effectLst>
                <a:reflection endPos="0" dist="50800" dir="5400000" sy="-100000" algn="bl" rotWithShape="0"/>
              </a:effectLst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     </a:t>
            </a:r>
            <a:endParaRPr lang="ru-RU" sz="2000" dirty="0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061D9701-2438-0770-7DE1-A23FADB98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711" y="5373216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 eaLnBrk="1" hangingPunct="1">
              <a:buClr>
                <a:srgbClr val="FFFFFF"/>
              </a:buClr>
              <a:buSzPct val="100000"/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C09E448-8963-7D57-EE33-CB555E005DAB}"/>
              </a:ext>
            </a:extLst>
          </p:cNvPr>
          <p:cNvSpPr/>
          <p:nvPr/>
        </p:nvSpPr>
        <p:spPr>
          <a:xfrm>
            <a:off x="5289190" y="5417300"/>
            <a:ext cx="2922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000000">
                    <a:lumMod val="75000"/>
                  </a:srgb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Общий объем субвенций  </a:t>
            </a:r>
            <a:r>
              <a:rPr lang="ru-RU" b="1" dirty="0">
                <a:solidFill>
                  <a:srgbClr val="0070C0"/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2,88 млн. руб.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3"/>
          <p:cNvSpPr>
            <a:spLocks noChangeArrowheads="1"/>
          </p:cNvSpPr>
          <p:nvPr/>
        </p:nvSpPr>
        <p:spPr bwMode="auto">
          <a:xfrm>
            <a:off x="179512" y="5108886"/>
            <a:ext cx="4354497" cy="865675"/>
          </a:xfrm>
          <a:custGeom>
            <a:avLst/>
            <a:gdLst>
              <a:gd name="T0" fmla="*/ 18307 w 3643313"/>
              <a:gd name="T1" fmla="*/ 0 h 1500187"/>
              <a:gd name="T2" fmla="*/ 266762 w 3643313"/>
              <a:gd name="T3" fmla="*/ 0 h 1500187"/>
              <a:gd name="T4" fmla="*/ 266762 w 3643313"/>
              <a:gd name="T5" fmla="*/ 0 h 1500187"/>
              <a:gd name="T6" fmla="*/ 266762 w 3643313"/>
              <a:gd name="T7" fmla="*/ 43201 h 1500187"/>
              <a:gd name="T8" fmla="*/ 248455 w 3643313"/>
              <a:gd name="T9" fmla="*/ 51841 h 1500187"/>
              <a:gd name="T10" fmla="*/ 0 w 3643313"/>
              <a:gd name="T11" fmla="*/ 51841 h 1500187"/>
              <a:gd name="T12" fmla="*/ 0 w 3643313"/>
              <a:gd name="T13" fmla="*/ 51841 h 1500187"/>
              <a:gd name="T14" fmla="*/ 0 w 3643313"/>
              <a:gd name="T15" fmla="*/ 8641 h 1500187"/>
              <a:gd name="T16" fmla="*/ 18307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Freeform 1"/>
          <p:cNvSpPr>
            <a:spLocks noChangeArrowheads="1"/>
          </p:cNvSpPr>
          <p:nvPr/>
        </p:nvSpPr>
        <p:spPr bwMode="auto">
          <a:xfrm>
            <a:off x="1071563" y="1214398"/>
            <a:ext cx="7750175" cy="500062"/>
          </a:xfrm>
          <a:custGeom>
            <a:avLst/>
            <a:gdLst>
              <a:gd name="T0" fmla="*/ 113082 w 7643866"/>
              <a:gd name="T1" fmla="*/ 0 h 357190"/>
              <a:gd name="T2" fmla="*/ 14406399 w 7643866"/>
              <a:gd name="T3" fmla="*/ 0 h 357190"/>
              <a:gd name="T4" fmla="*/ 14519489 w 7643866"/>
              <a:gd name="T5" fmla="*/ 49802064 h 357190"/>
              <a:gd name="T6" fmla="*/ 14519489 w 7643866"/>
              <a:gd name="T7" fmla="*/ 298805710 h 357190"/>
              <a:gd name="T8" fmla="*/ 0 w 7643866"/>
              <a:gd name="T9" fmla="*/ 298805710 h 357190"/>
              <a:gd name="T10" fmla="*/ 0 w 7643866"/>
              <a:gd name="T11" fmla="*/ 49802064 h 357190"/>
              <a:gd name="T12" fmla="*/ 33123 w 7643866"/>
              <a:gd name="T13" fmla="*/ 14587089 h 357190"/>
              <a:gd name="T14" fmla="*/ 113082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Freeform 2"/>
          <p:cNvSpPr>
            <a:spLocks noChangeArrowheads="1"/>
          </p:cNvSpPr>
          <p:nvPr/>
        </p:nvSpPr>
        <p:spPr bwMode="auto">
          <a:xfrm>
            <a:off x="1071563" y="620688"/>
            <a:ext cx="7750175" cy="500063"/>
          </a:xfrm>
          <a:custGeom>
            <a:avLst/>
            <a:gdLst>
              <a:gd name="T0" fmla="*/ 113082 w 7643866"/>
              <a:gd name="T1" fmla="*/ 0 h 357190"/>
              <a:gd name="T2" fmla="*/ 14406399 w 7643866"/>
              <a:gd name="T3" fmla="*/ 0 h 357190"/>
              <a:gd name="T4" fmla="*/ 14519489 w 7643866"/>
              <a:gd name="T5" fmla="*/ 49802343 h 357190"/>
              <a:gd name="T6" fmla="*/ 14519489 w 7643866"/>
              <a:gd name="T7" fmla="*/ 298807741 h 357190"/>
              <a:gd name="T8" fmla="*/ 0 w 7643866"/>
              <a:gd name="T9" fmla="*/ 298807741 h 357190"/>
              <a:gd name="T10" fmla="*/ 0 w 7643866"/>
              <a:gd name="T11" fmla="*/ 49802343 h 357190"/>
              <a:gd name="T12" fmla="*/ 33123 w 7643866"/>
              <a:gd name="T13" fmla="*/ 14587174 h 357190"/>
              <a:gd name="T14" fmla="*/ 113082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07950" y="744513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7950" y="1315998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134938" y="1701354"/>
            <a:ext cx="865187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143000" y="620688"/>
            <a:ext cx="76438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143000" y="1214398"/>
            <a:ext cx="7642702" cy="50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Обеспечение сохранения, воспроизводства и рационального использования объектов животного мира и среды их обитания</a:t>
            </a:r>
          </a:p>
        </p:txBody>
      </p:sp>
      <p:sp>
        <p:nvSpPr>
          <p:cNvPr id="13" name="Freeform 13"/>
          <p:cNvSpPr>
            <a:spLocks noChangeArrowheads="1"/>
          </p:cNvSpPr>
          <p:nvPr/>
        </p:nvSpPr>
        <p:spPr bwMode="auto">
          <a:xfrm>
            <a:off x="179512" y="2708920"/>
            <a:ext cx="4405285" cy="733144"/>
          </a:xfrm>
          <a:custGeom>
            <a:avLst/>
            <a:gdLst>
              <a:gd name="T0" fmla="*/ 1218979 w 3643313"/>
              <a:gd name="T1" fmla="*/ 0 h 1500187"/>
              <a:gd name="T2" fmla="*/ 17761903 w 3643313"/>
              <a:gd name="T3" fmla="*/ 0 h 1500187"/>
              <a:gd name="T4" fmla="*/ 17761903 w 3643313"/>
              <a:gd name="T5" fmla="*/ 0 h 1500187"/>
              <a:gd name="T6" fmla="*/ 17761903 w 3643313"/>
              <a:gd name="T7" fmla="*/ 10726 h 1500187"/>
              <a:gd name="T8" fmla="*/ 16542920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218979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79512" y="2708920"/>
            <a:ext cx="428625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indent="358775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800"/>
              </a:lnSpc>
              <a:buClrTx/>
            </a:pPr>
            <a:r>
              <a:rPr lang="ru-RU" altLang="ru-RU" sz="1200" dirty="0">
                <a:solidFill>
                  <a:srgbClr val="000000"/>
                </a:solidFill>
              </a:rPr>
              <a:t>Выявлено </a:t>
            </a:r>
            <a:r>
              <a:rPr lang="ru-RU" altLang="ru-RU" sz="1200" b="1" dirty="0">
                <a:solidFill>
                  <a:srgbClr val="0070C0"/>
                </a:solidFill>
              </a:rPr>
              <a:t>115</a:t>
            </a:r>
            <a:r>
              <a:rPr lang="ru-RU" altLang="ru-RU" sz="1200" dirty="0">
                <a:solidFill>
                  <a:srgbClr val="000000"/>
                </a:solidFill>
              </a:rPr>
              <a:t> нарушений законодательства в области охраны и использования животного мира, охоты и сохранения охотничьих ресурсов </a:t>
            </a: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214313" y="1142976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Freeform 13">
            <a:extLst>
              <a:ext uri="{FF2B5EF4-FFF2-40B4-BE49-F238E27FC236}">
                <a16:creationId xmlns:a16="http://schemas.microsoft.com/office/drawing/2014/main" id="{4FD6906A-330E-496A-9F6B-6D04F889A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972982"/>
            <a:ext cx="4379513" cy="696378"/>
          </a:xfrm>
          <a:custGeom>
            <a:avLst/>
            <a:gdLst>
              <a:gd name="T0" fmla="*/ 1218979 w 3643313"/>
              <a:gd name="T1" fmla="*/ 0 h 1500187"/>
              <a:gd name="T2" fmla="*/ 17761903 w 3643313"/>
              <a:gd name="T3" fmla="*/ 0 h 1500187"/>
              <a:gd name="T4" fmla="*/ 17761903 w 3643313"/>
              <a:gd name="T5" fmla="*/ 0 h 1500187"/>
              <a:gd name="T6" fmla="*/ 17761903 w 3643313"/>
              <a:gd name="T7" fmla="*/ 10726 h 1500187"/>
              <a:gd name="T8" fmla="*/ 16542920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218979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lvl="0" algn="just" defTabSz="914400">
              <a:buClrTx/>
              <a:buSzTx/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    </a:t>
            </a:r>
            <a:r>
              <a:rPr lang="ru-RU" sz="1200" dirty="0">
                <a:solidFill>
                  <a:schemeClr val="tx1"/>
                </a:solidFill>
                <a:cs typeface="Times New Roman" pitchFamily="18" charset="0"/>
              </a:rPr>
              <a:t>  Физическим лицам выдано  </a:t>
            </a:r>
            <a:r>
              <a:rPr lang="ru-RU" altLang="ru-RU" sz="1200" b="1" dirty="0">
                <a:solidFill>
                  <a:srgbClr val="0070C0"/>
                </a:solidFill>
              </a:rPr>
              <a:t>7134</a:t>
            </a:r>
            <a:r>
              <a:rPr lang="ru-RU" sz="1200" dirty="0">
                <a:solidFill>
                  <a:schemeClr val="tx1"/>
                </a:solidFill>
                <a:cs typeface="Times New Roman" pitchFamily="18" charset="0"/>
              </a:rPr>
              <a:t>  разрешения на </a:t>
            </a:r>
          </a:p>
          <a:p>
            <a:pPr lvl="0" algn="just" defTabSz="914400">
              <a:buClrTx/>
              <a:buSzTx/>
              <a:defRPr/>
            </a:pPr>
            <a:r>
              <a:rPr lang="ru-RU" sz="1200" dirty="0">
                <a:solidFill>
                  <a:schemeClr val="tx1"/>
                </a:solidFill>
                <a:cs typeface="Times New Roman" pitchFamily="18" charset="0"/>
              </a:rPr>
              <a:t>добычу охотничьих ресурсов в общедоступных охотничьих</a:t>
            </a:r>
          </a:p>
          <a:p>
            <a:pPr lvl="0" algn="just" defTabSz="914400">
              <a:buClrTx/>
              <a:buSzTx/>
              <a:defRPr/>
            </a:pPr>
            <a:r>
              <a:rPr lang="ru-RU" sz="1200" dirty="0">
                <a:solidFill>
                  <a:schemeClr val="tx1"/>
                </a:solidFill>
                <a:cs typeface="Times New Roman" pitchFamily="18" charset="0"/>
              </a:rPr>
              <a:t>угодьях</a:t>
            </a:r>
          </a:p>
        </p:txBody>
      </p:sp>
      <p:sp>
        <p:nvSpPr>
          <p:cNvPr id="42" name="Freeform 13"/>
          <p:cNvSpPr>
            <a:spLocks noChangeArrowheads="1"/>
          </p:cNvSpPr>
          <p:nvPr/>
        </p:nvSpPr>
        <p:spPr bwMode="auto">
          <a:xfrm>
            <a:off x="179512" y="1916832"/>
            <a:ext cx="2185610" cy="699289"/>
          </a:xfrm>
          <a:custGeom>
            <a:avLst/>
            <a:gdLst>
              <a:gd name="T0" fmla="*/ 1663 w 3643313"/>
              <a:gd name="T1" fmla="*/ 0 h 1500187"/>
              <a:gd name="T2" fmla="*/ 24237 w 3643313"/>
              <a:gd name="T3" fmla="*/ 0 h 1500187"/>
              <a:gd name="T4" fmla="*/ 24237 w 3643313"/>
              <a:gd name="T5" fmla="*/ 0 h 1500187"/>
              <a:gd name="T6" fmla="*/ 24237 w 3643313"/>
              <a:gd name="T7" fmla="*/ 10726 h 1500187"/>
              <a:gd name="T8" fmla="*/ 22574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663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179512" y="1844824"/>
            <a:ext cx="2228628" cy="764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ts val="1800"/>
              </a:lnSpc>
              <a:buClrTx/>
            </a:pPr>
            <a:r>
              <a:rPr lang="ru-RU" altLang="ru-RU" sz="1200" dirty="0">
                <a:solidFill>
                  <a:srgbClr val="000000"/>
                </a:solidFill>
              </a:rPr>
              <a:t> Проведено </a:t>
            </a:r>
            <a:r>
              <a:rPr lang="ru-RU" altLang="ru-RU" sz="1200" b="1" dirty="0">
                <a:solidFill>
                  <a:srgbClr val="0070C0"/>
                </a:solidFill>
              </a:rPr>
              <a:t>2391 </a:t>
            </a:r>
            <a:r>
              <a:rPr lang="ru-RU" altLang="ru-RU" sz="1200" dirty="0">
                <a:solidFill>
                  <a:srgbClr val="000000"/>
                </a:solidFill>
              </a:rPr>
              <a:t>контрольно-надзорное мероприятие</a:t>
            </a:r>
          </a:p>
        </p:txBody>
      </p:sp>
      <p:sp>
        <p:nvSpPr>
          <p:cNvPr id="44" name="Freeform 13"/>
          <p:cNvSpPr>
            <a:spLocks noChangeArrowheads="1"/>
          </p:cNvSpPr>
          <p:nvPr/>
        </p:nvSpPr>
        <p:spPr bwMode="auto">
          <a:xfrm>
            <a:off x="2411760" y="1916832"/>
            <a:ext cx="2123265" cy="708372"/>
          </a:xfrm>
          <a:custGeom>
            <a:avLst/>
            <a:gdLst>
              <a:gd name="T0" fmla="*/ 1438 w 3643313"/>
              <a:gd name="T1" fmla="*/ 0 h 1500187"/>
              <a:gd name="T2" fmla="*/ 20956 w 3643313"/>
              <a:gd name="T3" fmla="*/ 0 h 1500187"/>
              <a:gd name="T4" fmla="*/ 20956 w 3643313"/>
              <a:gd name="T5" fmla="*/ 0 h 1500187"/>
              <a:gd name="T6" fmla="*/ 20956 w 3643313"/>
              <a:gd name="T7" fmla="*/ 10726 h 1500187"/>
              <a:gd name="T8" fmla="*/ 19517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438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2627784" y="1844824"/>
            <a:ext cx="1857388" cy="78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ts val="1800"/>
              </a:lnSpc>
              <a:buClrTx/>
            </a:pPr>
            <a:r>
              <a:rPr lang="ru-RU" altLang="ru-RU" sz="1200" dirty="0">
                <a:solidFill>
                  <a:srgbClr val="000000"/>
                </a:solidFill>
              </a:rPr>
              <a:t>Изъято </a:t>
            </a:r>
          </a:p>
          <a:p>
            <a:pPr algn="ctr" eaLnBrk="1" hangingPunct="1">
              <a:lnSpc>
                <a:spcPts val="1800"/>
              </a:lnSpc>
              <a:buClrTx/>
            </a:pPr>
            <a:r>
              <a:rPr lang="ru-RU" altLang="ru-RU" sz="1200" b="1" dirty="0">
                <a:solidFill>
                  <a:srgbClr val="0070C0"/>
                </a:solidFill>
              </a:rPr>
              <a:t>8</a:t>
            </a:r>
            <a:r>
              <a:rPr lang="ru-RU" altLang="ru-RU" sz="1200" dirty="0">
                <a:solidFill>
                  <a:srgbClr val="000000"/>
                </a:solidFill>
              </a:rPr>
              <a:t> единиц охотничьего оружия</a:t>
            </a:r>
          </a:p>
        </p:txBody>
      </p:sp>
      <p:sp>
        <p:nvSpPr>
          <p:cNvPr id="48" name="Text Box 47"/>
          <p:cNvSpPr txBox="1">
            <a:spLocks noChangeArrowheads="1"/>
          </p:cNvSpPr>
          <p:nvPr/>
        </p:nvSpPr>
        <p:spPr bwMode="auto">
          <a:xfrm>
            <a:off x="160647" y="5109027"/>
            <a:ext cx="4411353" cy="863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 hangingPunct="1">
              <a:buClr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</a:rPr>
              <a:t>       Н</a:t>
            </a:r>
            <a:r>
              <a:rPr lang="ru-RU" altLang="ru-RU" sz="1200" dirty="0">
                <a:solidFill>
                  <a:srgbClr val="000000"/>
                </a:solidFill>
              </a:rPr>
              <a:t>а нарушителей законодательства наложено штрафов на сумму </a:t>
            </a:r>
            <a:r>
              <a:rPr lang="ru-RU" altLang="ru-RU" sz="1200" b="1" dirty="0">
                <a:solidFill>
                  <a:srgbClr val="0070C0"/>
                </a:solidFill>
              </a:rPr>
              <a:t>27</a:t>
            </a:r>
            <a:r>
              <a:rPr lang="ru-RU" altLang="ru-RU" sz="1200" dirty="0">
                <a:solidFill>
                  <a:srgbClr val="0070C0"/>
                </a:solidFill>
              </a:rPr>
              <a:t> </a:t>
            </a:r>
            <a:r>
              <a:rPr lang="ru-RU" altLang="ru-RU" sz="1200" dirty="0">
                <a:solidFill>
                  <a:srgbClr val="000000"/>
                </a:solidFill>
              </a:rPr>
              <a:t>тыс. руб., взыскано штрафов - на </a:t>
            </a:r>
            <a:r>
              <a:rPr lang="ru-RU" altLang="ru-RU" sz="1200" b="1" dirty="0">
                <a:solidFill>
                  <a:srgbClr val="0070C0"/>
                </a:solidFill>
              </a:rPr>
              <a:t>13,8</a:t>
            </a:r>
            <a:r>
              <a:rPr lang="ru-RU" altLang="ru-RU" sz="1200" dirty="0">
                <a:solidFill>
                  <a:srgbClr val="000000"/>
                </a:solidFill>
              </a:rPr>
              <a:t> тыс. руб., предъявлено исков - на </a:t>
            </a:r>
            <a:r>
              <a:rPr lang="ru-RU" altLang="ru-RU" sz="1200" b="1" dirty="0">
                <a:solidFill>
                  <a:srgbClr val="0070C0"/>
                </a:solidFill>
              </a:rPr>
              <a:t>33,0</a:t>
            </a:r>
            <a:r>
              <a:rPr lang="ru-RU" altLang="ru-RU" sz="1200" dirty="0">
                <a:solidFill>
                  <a:srgbClr val="0070C0"/>
                </a:solidFill>
              </a:rPr>
              <a:t> </a:t>
            </a:r>
            <a:r>
              <a:rPr lang="ru-RU" altLang="ru-RU" sz="1200" dirty="0">
                <a:solidFill>
                  <a:srgbClr val="000000"/>
                </a:solidFill>
              </a:rPr>
              <a:t>тыс. руб., взыскано исков - на </a:t>
            </a:r>
            <a:r>
              <a:rPr lang="ru-RU" altLang="ru-RU" sz="1200" b="1" dirty="0">
                <a:solidFill>
                  <a:srgbClr val="0070C0"/>
                </a:solidFill>
              </a:rPr>
              <a:t>33,0</a:t>
            </a:r>
            <a:r>
              <a:rPr lang="ru-RU" altLang="ru-RU" sz="1200" dirty="0">
                <a:solidFill>
                  <a:srgbClr val="000000"/>
                </a:solidFill>
              </a:rPr>
              <a:t> тыс. руб.</a:t>
            </a:r>
            <a:endParaRPr lang="ru-RU" altLang="ru-RU" sz="1400" dirty="0">
              <a:solidFill>
                <a:srgbClr val="000000"/>
              </a:solidFill>
            </a:endParaRPr>
          </a:p>
        </p:txBody>
      </p:sp>
      <p:sp>
        <p:nvSpPr>
          <p:cNvPr id="49" name="Oval 24"/>
          <p:cNvSpPr>
            <a:spLocks noChangeArrowheads="1"/>
          </p:cNvSpPr>
          <p:nvPr/>
        </p:nvSpPr>
        <p:spPr bwMode="auto">
          <a:xfrm>
            <a:off x="179512" y="5108886"/>
            <a:ext cx="249684" cy="223843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0" name="Oval 24"/>
          <p:cNvSpPr>
            <a:spLocks noChangeArrowheads="1"/>
          </p:cNvSpPr>
          <p:nvPr/>
        </p:nvSpPr>
        <p:spPr bwMode="auto">
          <a:xfrm>
            <a:off x="179512" y="5972982"/>
            <a:ext cx="249684" cy="223843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1" name="Oval 24"/>
          <p:cNvSpPr>
            <a:spLocks noChangeArrowheads="1"/>
          </p:cNvSpPr>
          <p:nvPr/>
        </p:nvSpPr>
        <p:spPr bwMode="auto">
          <a:xfrm>
            <a:off x="251520" y="2708920"/>
            <a:ext cx="249684" cy="241796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2" name="Oval 24"/>
          <p:cNvSpPr>
            <a:spLocks noChangeArrowheads="1"/>
          </p:cNvSpPr>
          <p:nvPr/>
        </p:nvSpPr>
        <p:spPr bwMode="auto">
          <a:xfrm>
            <a:off x="251520" y="1916832"/>
            <a:ext cx="249684" cy="241796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3" name="Oval 24"/>
          <p:cNvSpPr>
            <a:spLocks noChangeArrowheads="1"/>
          </p:cNvSpPr>
          <p:nvPr/>
        </p:nvSpPr>
        <p:spPr bwMode="auto">
          <a:xfrm>
            <a:off x="2483768" y="1916832"/>
            <a:ext cx="249684" cy="241796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8342118" y="6520259"/>
            <a:ext cx="766386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A69F743-9D54-420E-9ACD-E89599FFFA3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9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69" name="Freeform 13"/>
          <p:cNvSpPr>
            <a:spLocks noChangeArrowheads="1"/>
          </p:cNvSpPr>
          <p:nvPr/>
        </p:nvSpPr>
        <p:spPr bwMode="auto">
          <a:xfrm>
            <a:off x="4716016" y="3789039"/>
            <a:ext cx="4069686" cy="753791"/>
          </a:xfrm>
          <a:custGeom>
            <a:avLst/>
            <a:gdLst>
              <a:gd name="T0" fmla="*/ 1438 w 3643313"/>
              <a:gd name="T1" fmla="*/ 0 h 1500187"/>
              <a:gd name="T2" fmla="*/ 20956 w 3643313"/>
              <a:gd name="T3" fmla="*/ 0 h 1500187"/>
              <a:gd name="T4" fmla="*/ 20956 w 3643313"/>
              <a:gd name="T5" fmla="*/ 0 h 1500187"/>
              <a:gd name="T6" fmla="*/ 20956 w 3643313"/>
              <a:gd name="T7" fmla="*/ 10726 h 1500187"/>
              <a:gd name="T8" fmla="*/ 19517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438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114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охотников получили выплаты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за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добытых ими волка</a:t>
            </a:r>
            <a:r>
              <a:rPr lang="ru-RU" sz="1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0" name="Freeform 13"/>
          <p:cNvSpPr>
            <a:spLocks noChangeArrowheads="1"/>
          </p:cNvSpPr>
          <p:nvPr/>
        </p:nvSpPr>
        <p:spPr bwMode="auto">
          <a:xfrm>
            <a:off x="4716016" y="2924944"/>
            <a:ext cx="4069686" cy="753792"/>
          </a:xfrm>
          <a:custGeom>
            <a:avLst/>
            <a:gdLst>
              <a:gd name="T0" fmla="*/ 1438 w 3643313"/>
              <a:gd name="T1" fmla="*/ 0 h 1500187"/>
              <a:gd name="T2" fmla="*/ 20956 w 3643313"/>
              <a:gd name="T3" fmla="*/ 0 h 1500187"/>
              <a:gd name="T4" fmla="*/ 20956 w 3643313"/>
              <a:gd name="T5" fmla="*/ 0 h 1500187"/>
              <a:gd name="T6" fmla="*/ 20956 w 3643313"/>
              <a:gd name="T7" fmla="*/ 10726 h 1500187"/>
              <a:gd name="T8" fmla="*/ 19517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438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2,7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выплачено охотникам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за добычу волков в 2025 году</a:t>
            </a:r>
          </a:p>
        </p:txBody>
      </p:sp>
      <p:sp>
        <p:nvSpPr>
          <p:cNvPr id="71" name="Oval 24"/>
          <p:cNvSpPr>
            <a:spLocks noChangeArrowheads="1"/>
          </p:cNvSpPr>
          <p:nvPr/>
        </p:nvSpPr>
        <p:spPr bwMode="auto">
          <a:xfrm>
            <a:off x="4716016" y="2924944"/>
            <a:ext cx="249684" cy="241796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72" name="Oval 24"/>
          <p:cNvSpPr>
            <a:spLocks noChangeArrowheads="1"/>
          </p:cNvSpPr>
          <p:nvPr/>
        </p:nvSpPr>
        <p:spPr bwMode="auto">
          <a:xfrm>
            <a:off x="4716016" y="3717032"/>
            <a:ext cx="249684" cy="241796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4644008" y="1772816"/>
            <a:ext cx="4141694" cy="1008112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/>
          <a:lstStyle/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КОМПЛЕКС ПРОЦЕССНЫХ МЕРОПРИЯТИЙ</a:t>
            </a:r>
          </a:p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«Охрана, воспроизводство и рациональное использование объектов животного мира и среды их обитания»</a:t>
            </a: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D8D05AFE-E9BB-1889-F27F-FD1CE86487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3E687CAA-7B59-BD7F-3684-846405131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42875"/>
            <a:ext cx="88566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2025 году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DA476EE7-5515-86A8-0558-CE1246181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92957"/>
            <a:ext cx="4069686" cy="1948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BAD0624D-AD10-9CCE-8F11-855932590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98" y="3450426"/>
            <a:ext cx="1824430" cy="163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8146DC72-7279-83F0-17BE-2709291559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5" b="17366"/>
          <a:stretch>
            <a:fillRect/>
          </a:stretch>
        </p:blipFill>
        <p:spPr bwMode="auto">
          <a:xfrm>
            <a:off x="2555776" y="3459727"/>
            <a:ext cx="1824430" cy="16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8694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11660</TotalTime>
  <Words>1344</Words>
  <Application>Microsoft Office PowerPoint</Application>
  <PresentationFormat>Экран (4:3)</PresentationFormat>
  <Paragraphs>250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Roboto Light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Babkina</cp:lastModifiedBy>
  <cp:revision>1232</cp:revision>
  <cp:lastPrinted>1601-01-01T00:00:00Z</cp:lastPrinted>
  <dcterms:created xsi:type="dcterms:W3CDTF">2020-09-21T10:46:46Z</dcterms:created>
  <dcterms:modified xsi:type="dcterms:W3CDTF">2026-02-17T16:47:52Z</dcterms:modified>
</cp:coreProperties>
</file>