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67" r:id="rId4"/>
    <p:sldId id="258" r:id="rId5"/>
    <p:sldId id="259" r:id="rId6"/>
    <p:sldId id="271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CEF3"/>
    <a:srgbClr val="17375E"/>
    <a:srgbClr val="EEECE1"/>
    <a:srgbClr val="D2F3C9"/>
    <a:srgbClr val="C8F6C6"/>
    <a:srgbClr val="808080"/>
    <a:srgbClr val="0192FF"/>
    <a:srgbClr val="5E5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6374" autoAdjust="0"/>
  </p:normalViewPr>
  <p:slideViewPr>
    <p:cSldViewPr>
      <p:cViewPr varScale="1">
        <p:scale>
          <a:sx n="86" d="100"/>
          <a:sy n="86" d="100"/>
        </p:scale>
        <p:origin x="117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77424505891178"/>
          <c:y val="0"/>
          <c:w val="0.66752522000429548"/>
          <c:h val="0.615931497042393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внебюджетные источники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226873780360528E-2"/>
                  <c:y val="-2.416188232858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1-4A79-8AD5-51D08D85CC79}"/>
                </c:ext>
              </c:extLst>
            </c:dLbl>
            <c:dLbl>
              <c:idx val="1"/>
              <c:layout>
                <c:manualLayout>
                  <c:x val="2.3226873780360528E-2"/>
                  <c:y val="-2.416188232858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95.22</c:v>
                </c:pt>
                <c:pt idx="1">
                  <c:v>98.28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1-4A79-8AD5-51D08D85C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3226873780360528E-2"/>
                  <c:y val="-2.416188232858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1-4A79-8AD5-51D08D85CC79}"/>
                </c:ext>
              </c:extLst>
            </c:dLbl>
            <c:dLbl>
              <c:idx val="1"/>
              <c:layout>
                <c:manualLayout>
                  <c:x val="2.3226873780360528E-2"/>
                  <c:y val="-2.1745694095730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18.850000000000001</c:v>
                </c:pt>
                <c:pt idx="1">
                  <c:v>22.72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1-4A79-8AD5-51D08D85C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226873780360528E-2"/>
                  <c:y val="-3.865901172574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1-4A79-8AD5-51D08D85CC79}"/>
                </c:ext>
              </c:extLst>
            </c:dLbl>
            <c:dLbl>
              <c:idx val="1"/>
              <c:layout>
                <c:manualLayout>
                  <c:x val="3.6499111813752365E-2"/>
                  <c:y val="-3.86590117257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371.79</c:v>
                </c:pt>
                <c:pt idx="1">
                  <c:v>347.54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01-4A79-8AD5-51D08D85CC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908748954594727E-2"/>
                  <c:y val="-8.215039991720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01-4A79-8AD5-51D08D85CC79}"/>
                </c:ext>
              </c:extLst>
            </c:dLbl>
            <c:dLbl>
              <c:idx val="1"/>
              <c:layout>
                <c:manualLayout>
                  <c:x val="1.9908487684923416E-2"/>
                  <c:y val="-8.939896461577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714.13</c:v>
                </c:pt>
                <c:pt idx="1">
                  <c:v>709.46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01-4A79-8AD5-51D08D85CC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4843648"/>
        <c:axId val="114845184"/>
        <c:axId val="0"/>
      </c:bar3DChart>
      <c:catAx>
        <c:axId val="1148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845184"/>
        <c:crosses val="autoZero"/>
        <c:auto val="1"/>
        <c:lblAlgn val="ctr"/>
        <c:lblOffset val="100"/>
        <c:noMultiLvlLbl val="0"/>
      </c:catAx>
      <c:valAx>
        <c:axId val="114845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843648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11166253101736986"/>
          <c:y val="0.68589438822209181"/>
          <c:w val="0.80997151376773602"/>
          <c:h val="0.31410561177790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1703923335559"/>
          <c:y val="0.13863830968741594"/>
          <c:w val="0.54495610729216859"/>
          <c:h val="0.580950219093840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192FF"/>
              </a:solidFill>
            </c:spPr>
            <c:extLst>
              <c:ext xmlns:c16="http://schemas.microsoft.com/office/drawing/2014/chart" uri="{C3380CC4-5D6E-409C-BE32-E72D297353CC}">
                <c16:uniqueId val="{00000000-CFBA-451E-9066-6B0DF75B3E4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BA-451E-9066-6B0DF75B3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A-451E-9066-6B0DF75B3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29984735778995453"/>
          <c:y val="0.77675668139634979"/>
          <c:w val="0.46943962649830029"/>
          <c:h val="0.12906669576233726"/>
        </c:manualLayout>
      </c:layout>
      <c:overlay val="0"/>
      <c:txPr>
        <a:bodyPr/>
        <a:lstStyle/>
        <a:p>
          <a:pPr>
            <a:defRPr sz="1598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44061679790104"/>
          <c:y val="0.1314286275476132"/>
          <c:w val="0.54495610729216859"/>
          <c:h val="0.580950219093840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192FF"/>
              </a:solidFill>
            </c:spPr>
            <c:extLst>
              <c:ext xmlns:c16="http://schemas.microsoft.com/office/drawing/2014/chart" uri="{C3380CC4-5D6E-409C-BE32-E72D297353CC}">
                <c16:uniqueId val="{00000000-39E9-46A4-AA23-46BCC9A447C1}"/>
              </c:ext>
            </c:extLst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993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E9-46A4-AA23-46BCC9A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3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выполнено</c:v>
                </c:pt>
                <c:pt idx="1">
                  <c:v>не выполнено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9-46A4-AA23-46BCC9A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30184331797235114"/>
          <c:y val="0.80575539568345456"/>
          <c:w val="0.46774193548387094"/>
          <c:h val="0.1342925659472422"/>
        </c:manualLayout>
      </c:layout>
      <c:overlay val="0"/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00E-4398-87E2-D519760DF2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53,6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0E-4398-87E2-D519760DF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39.300000000000004</c:v>
                </c:pt>
                <c:pt idx="1">
                  <c:v>42.9</c:v>
                </c:pt>
                <c:pt idx="2">
                  <c:v>46.4</c:v>
                </c:pt>
                <c:pt idx="3" formatCode="0.0">
                  <c:v>50</c:v>
                </c:pt>
                <c:pt idx="4">
                  <c:v>53.6</c:v>
                </c:pt>
                <c:pt idx="5">
                  <c:v>57.1</c:v>
                </c:pt>
                <c:pt idx="6">
                  <c:v>57.1</c:v>
                </c:pt>
                <c:pt idx="7">
                  <c:v>60.7</c:v>
                </c:pt>
                <c:pt idx="8">
                  <c:v>64.3</c:v>
                </c:pt>
                <c:pt idx="9">
                  <c:v>64.3</c:v>
                </c:pt>
                <c:pt idx="10">
                  <c:v>67.900000000000006</c:v>
                </c:pt>
                <c:pt idx="11">
                  <c:v>71.400000000000006</c:v>
                </c:pt>
                <c:pt idx="1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0E-4398-87E2-D519760DF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967873395330803E-2"/>
                  <c:y val="-5.2588856485479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E-4398-87E2-D519760DF22E}"/>
                </c:ext>
              </c:extLst>
            </c:dLbl>
            <c:dLbl>
              <c:idx val="3"/>
              <c:layout>
                <c:manualLayout>
                  <c:x val="-6.3557414698162729E-2"/>
                  <c:y val="-5.30858759842519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00E-4398-87E2-D519760DF22E}"/>
                </c:ext>
              </c:extLst>
            </c:dLbl>
            <c:dLbl>
              <c:idx val="4"/>
              <c:layout>
                <c:manualLayout>
                  <c:x val="-7.3213441863420894E-2"/>
                  <c:y val="-4.488390874398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0E-4398-87E2-D519760DF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39.300000000000004</c:v>
                </c:pt>
                <c:pt idx="1">
                  <c:v>42.9</c:v>
                </c:pt>
                <c:pt idx="2">
                  <c:v>46.4</c:v>
                </c:pt>
                <c:pt idx="3" formatCode="0.0">
                  <c:v>50</c:v>
                </c:pt>
                <c:pt idx="4">
                  <c:v>53.6</c:v>
                </c:pt>
                <c:pt idx="5">
                  <c:v>57.1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0E-4398-87E2-D519760D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521408"/>
        <c:axId val="115522944"/>
      </c:lineChart>
      <c:catAx>
        <c:axId val="11552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522944"/>
        <c:crosses val="autoZero"/>
        <c:auto val="1"/>
        <c:lblAlgn val="ctr"/>
        <c:lblOffset val="100"/>
        <c:noMultiLvlLbl val="0"/>
      </c:catAx>
      <c:valAx>
        <c:axId val="115522944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21408"/>
        <c:crosses val="autoZero"/>
        <c:crossBetween val="between"/>
      </c:valAx>
      <c:spPr>
        <a:noFill/>
        <a:ln w="18162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8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BB-4D39-8324-F4E455ABA8B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BB-4D39-8324-F4E455ABA8B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BB-4D39-8324-F4E455ABA8B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BB-4D39-8324-F4E455ABA8B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BB-4D39-8324-F4E455ABA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32.9</c:v>
                </c:pt>
                <c:pt idx="1">
                  <c:v>34.300000000000004</c:v>
                </c:pt>
                <c:pt idx="2">
                  <c:v>36.6</c:v>
                </c:pt>
                <c:pt idx="3">
                  <c:v>42.3</c:v>
                </c:pt>
                <c:pt idx="4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BB-4D39-8324-F4E455ABA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663424"/>
        <c:axId val="120681600"/>
      </c:barChart>
      <c:catAx>
        <c:axId val="1206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20681600"/>
        <c:crosses val="autoZero"/>
        <c:auto val="1"/>
        <c:lblAlgn val="ctr"/>
        <c:lblOffset val="100"/>
        <c:noMultiLvlLbl val="0"/>
      </c:catAx>
      <c:valAx>
        <c:axId val="1206816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066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3.8</c:v>
                </c:pt>
                <c:pt idx="1">
                  <c:v>5.2</c:v>
                </c:pt>
                <c:pt idx="2">
                  <c:v>1.6</c:v>
                </c:pt>
                <c:pt idx="3">
                  <c:v>1.4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4-40AB-8230-B9E391095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42656"/>
        <c:axId val="120744192"/>
      </c:barChart>
      <c:catAx>
        <c:axId val="1207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20744192"/>
        <c:crosses val="autoZero"/>
        <c:auto val="1"/>
        <c:lblAlgn val="ctr"/>
        <c:lblOffset val="100"/>
        <c:noMultiLvlLbl val="0"/>
      </c:catAx>
      <c:valAx>
        <c:axId val="120744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074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6.6</c:v>
                </c:pt>
                <c:pt idx="1">
                  <c:v>6.8</c:v>
                </c:pt>
                <c:pt idx="2">
                  <c:v>6.9</c:v>
                </c:pt>
                <c:pt idx="3">
                  <c:v>6.4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C-4D6D-B036-9EA459C9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28320"/>
        <c:axId val="121930112"/>
      </c:barChart>
      <c:catAx>
        <c:axId val="121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21930112"/>
        <c:crosses val="autoZero"/>
        <c:auto val="1"/>
        <c:lblAlgn val="ctr"/>
        <c:lblOffset val="100"/>
        <c:noMultiLvlLbl val="0"/>
      </c:catAx>
      <c:valAx>
        <c:axId val="121930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192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CE1732F-7B2D-42DF-A00D-FBFEB0FF3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75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3FC42ED-2F84-4DB5-92E7-DA638A3C8D7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B1446D8-F67D-41EF-941A-5612B2AF9EB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64A0B56-204D-4000-8EBC-3940B6EEBD4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0CA74D-CE59-4035-9F4E-FEEAB81CA3FD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B764995-F2D8-46DD-9A42-E8D6FE7E944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CE6BF9-D135-4BB4-8C7E-E071FBE4462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3CE1732F-7B2D-42DF-A00D-FBFEB0FF3C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0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92C7A5C7-C3FC-4F69-A26B-7B74E37D6DE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4BE5ED1-B8EB-4849-AFD5-6AF6987F0D1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DD3AD40-E85F-45FA-84F3-BD8016FA785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4CD7C10D-1D04-4BCF-87CB-33DFBC7E12A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8628-CF99-42DF-AE61-4F4D1DDD3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7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E216-AF96-4027-9666-068748E56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48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2BCB-AC5D-46A2-874C-AD9460DD1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0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CB38-F518-42FF-BDFF-BD337F1FE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56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E583-D1CF-4629-BDED-446FE9938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24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7414-1FDD-4715-B6BA-8C3482B9D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87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A1B9-DF00-4B0B-91BC-4DB9045F8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75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C02D-B4B3-4DC9-A490-BBC542257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37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A496-6620-457E-8DDB-3EEBA7558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83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8D37-51A3-42DA-9563-C6AF89638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24BB-E708-408A-9A2B-54E780DF5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4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BDD0-A860-4522-B3D6-1C73D4FC3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31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1F4E-8CA2-4A52-BF7A-98A7B193A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3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D730-0442-45D2-8C16-D7BFCB37B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26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E512-3177-48F9-BD17-CFFBA47D6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1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DB6B-7AD2-4F3B-87C4-60BFAA664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E054-51A1-4B2F-AEE9-4B2C2012D5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6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8474-38C1-4E66-A092-27E8E3CDC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2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EA8E-CEF2-4B5C-9EF1-8E22603F1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0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0C6A-4F73-4D09-933D-75B772BBD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7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5E9B-BEA2-401E-AD15-F10469AED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3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DCDB-D3CB-405F-A361-C54486A9A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1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6EDB0F3-517C-47F9-BB63-4B348F8BD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E92840E-C1E4-4ED5-8DA6-99B25CBAA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jpeg"/><Relationship Id="rId7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11188" y="1844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Государственная программа</a:t>
            </a:r>
            <a:b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</a:b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Кировской области</a:t>
            </a:r>
            <a:b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</a:b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 </a:t>
            </a:r>
            <a:r>
              <a:rPr lang="ru-RU" altLang="ru-RU" sz="3200" b="1" i="1" dirty="0">
                <a:solidFill>
                  <a:srgbClr val="17375E"/>
                </a:solidFill>
                <a:latin typeface="Calibri" pitchFamily="32" charset="0"/>
              </a:rPr>
              <a:t>«Охрана окружающей среды, воспроизводство и использование природных ресурсов»</a:t>
            </a:r>
            <a:br>
              <a:rPr lang="ru-RU" altLang="ru-RU" sz="3200" b="1" i="1" dirty="0">
                <a:solidFill>
                  <a:srgbClr val="17375E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3200" b="1" i="1" dirty="0">
              <a:solidFill>
                <a:srgbClr val="17375E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57313" y="4857750"/>
            <a:ext cx="6400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ru-RU" altLang="ru-RU">
                <a:solidFill>
                  <a:srgbClr val="17375E"/>
                </a:solidFill>
                <a:latin typeface="Calibri" pitchFamily="32" charset="0"/>
                <a:cs typeface="Times New Roman" pitchFamily="16" charset="0"/>
              </a:rPr>
              <a:t>министерство охраны окружающей среды Кировской области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57313" y="3857625"/>
            <a:ext cx="6400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итоги за 2023 год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7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A68FEE-C3DB-4249-BA45-1D302617F409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429125" y="1916832"/>
            <a:ext cx="4500563" cy="928687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«Сохранение биологического разнообразия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на территории Кировской области»</a:t>
            </a: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179710" y="1772816"/>
            <a:ext cx="4032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Структура ООПТ Кировской области, тыс. га</a:t>
            </a:r>
          </a:p>
        </p:txBody>
      </p:sp>
      <p:sp>
        <p:nvSpPr>
          <p:cNvPr id="4107" name="Freeform 1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080 h 357190"/>
              <a:gd name="T6" fmla="*/ 14519398 w 7643866"/>
              <a:gd name="T7" fmla="*/ 298815745 h 357190"/>
              <a:gd name="T8" fmla="*/ 0 w 7643866"/>
              <a:gd name="T9" fmla="*/ 298815745 h 357190"/>
              <a:gd name="T10" fmla="*/ 0 w 7643866"/>
              <a:gd name="T11" fmla="*/ 49804080 h 357190"/>
              <a:gd name="T12" fmla="*/ 33123 w 7643866"/>
              <a:gd name="T13" fmla="*/ 1458792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Freeform 2"/>
          <p:cNvSpPr>
            <a:spLocks noChangeArrowheads="1"/>
          </p:cNvSpPr>
          <p:nvPr/>
        </p:nvSpPr>
        <p:spPr bwMode="auto">
          <a:xfrm>
            <a:off x="1071563" y="657526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1143000" y="657526"/>
            <a:ext cx="785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окружающей среды и экологической безопасности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4113" name="Text Box 6"/>
          <p:cNvSpPr txBox="1">
            <a:spLocks noChangeArrowheads="1"/>
          </p:cNvSpPr>
          <p:nvPr/>
        </p:nvSpPr>
        <p:spPr bwMode="auto">
          <a:xfrm>
            <a:off x="107950" y="749601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4114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4115" name="Line 8"/>
          <p:cNvSpPr>
            <a:spLocks noChangeShapeType="1"/>
          </p:cNvSpPr>
          <p:nvPr/>
        </p:nvSpPr>
        <p:spPr bwMode="auto">
          <a:xfrm>
            <a:off x="214313" y="1148064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9"/>
          <p:cNvSpPr>
            <a:spLocks noChangeShapeType="1"/>
          </p:cNvSpPr>
          <p:nvPr/>
        </p:nvSpPr>
        <p:spPr bwMode="auto">
          <a:xfrm>
            <a:off x="142875" y="1725191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542" y="6207968"/>
            <a:ext cx="4035425" cy="533400"/>
          </a:xfrm>
          <a:prstGeom prst="rect">
            <a:avLst/>
          </a:prstGeom>
          <a:solidFill>
            <a:srgbClr val="EEECE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ru-RU" altLang="ru-RU" sz="1400" b="1" dirty="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Общая площадь ООПТ составляет 376,508 тыс. га</a:t>
            </a:r>
          </a:p>
        </p:txBody>
      </p:sp>
      <p:sp>
        <p:nvSpPr>
          <p:cNvPr id="24" name="Freeform 1"/>
          <p:cNvSpPr>
            <a:spLocks noChangeArrowheads="1"/>
          </p:cNvSpPr>
          <p:nvPr/>
        </p:nvSpPr>
        <p:spPr bwMode="auto">
          <a:xfrm>
            <a:off x="4500563" y="3068960"/>
            <a:ext cx="4429125" cy="3423916"/>
          </a:xfrm>
          <a:custGeom>
            <a:avLst/>
            <a:gdLst>
              <a:gd name="T0" fmla="*/ 812785 w 4357687"/>
              <a:gd name="T1" fmla="*/ 0 h 4572000"/>
              <a:gd name="T2" fmla="*/ 4876609 w 4357687"/>
              <a:gd name="T3" fmla="*/ 0 h 4572000"/>
              <a:gd name="T4" fmla="*/ 4876609 w 4357687"/>
              <a:gd name="T5" fmla="*/ 0 h 4572000"/>
              <a:gd name="T6" fmla="*/ 4876609 w 4357687"/>
              <a:gd name="T7" fmla="*/ 758777 h 4572000"/>
              <a:gd name="T8" fmla="*/ 4063842 w 4357687"/>
              <a:gd name="T9" fmla="*/ 902084 h 4572000"/>
              <a:gd name="T10" fmla="*/ 0 w 4357687"/>
              <a:gd name="T11" fmla="*/ 902084 h 4572000"/>
              <a:gd name="T12" fmla="*/ 0 w 4357687"/>
              <a:gd name="T13" fmla="*/ 902084 h 4572000"/>
              <a:gd name="T14" fmla="*/ 0 w 4357687"/>
              <a:gd name="T15" fmla="*/ 143303 h 4572000"/>
              <a:gd name="T16" fmla="*/ 812785 w 4357687"/>
              <a:gd name="T17" fmla="*/ 0 h 4572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57687"/>
              <a:gd name="T28" fmla="*/ 0 h 4572000"/>
              <a:gd name="T29" fmla="*/ 4357687 w 4357687"/>
              <a:gd name="T30" fmla="*/ 4572000 h 4572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57687" h="4572000">
                <a:moveTo>
                  <a:pt x="726296" y="0"/>
                </a:moveTo>
                <a:lnTo>
                  <a:pt x="4357687" y="0"/>
                </a:lnTo>
                <a:lnTo>
                  <a:pt x="4357687" y="3845704"/>
                </a:lnTo>
                <a:cubicBezTo>
                  <a:pt x="4357687" y="4246826"/>
                  <a:pt x="4032513" y="4572000"/>
                  <a:pt x="3631391" y="4572000"/>
                </a:cubicBezTo>
                <a:lnTo>
                  <a:pt x="0" y="4572000"/>
                </a:lnTo>
                <a:lnTo>
                  <a:pt x="0" y="726296"/>
                </a:lnTo>
                <a:cubicBezTo>
                  <a:pt x="0" y="325174"/>
                  <a:pt x="325174" y="0"/>
                  <a:pt x="72629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00563" y="3265488"/>
            <a:ext cx="4464050" cy="325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Созданы охранные зоны </a:t>
            </a:r>
            <a:r>
              <a:rPr lang="ru-RU" altLang="ru-RU" sz="14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15</a:t>
            </a: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памятников природы регионального значения, установлены их границы и режим особой охраны.</a:t>
            </a:r>
          </a:p>
          <a:p>
            <a:pPr indent="449263" algn="just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Подготовлены материалы, обосновывающие создание охранных зон еще </a:t>
            </a:r>
            <a:r>
              <a:rPr lang="ru-RU" altLang="ru-RU" sz="14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18</a:t>
            </a: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памятников природы регионального значения, определение режима охраны и использования и установление их границ</a:t>
            </a:r>
          </a:p>
          <a:p>
            <a:pPr indent="449263" algn="just" eaLnBrk="1" hangingPunct="1">
              <a:lnSpc>
                <a:spcPct val="90000"/>
              </a:lnSpc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Проведена научно-исследовательская работа по актуализации данных о распространении видов животных, растений и грибов, занесенных в Красную книгу Кировской области, на территории 20 муниципальных образований в южной части области.</a:t>
            </a:r>
            <a:endParaRPr lang="ru-RU" altLang="ru-RU" sz="1400" b="1" dirty="0">
              <a:solidFill>
                <a:srgbClr val="FF0000"/>
              </a:solidFill>
              <a:latin typeface="Calibri" pitchFamily="32" charset="0"/>
              <a:cs typeface="Arial" charset="0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643438" y="3203575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 eaLnBrk="1" hangingPunct="1"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</a:pPr>
            <a:r>
              <a:rPr lang="ru-RU" altLang="ru-RU" sz="2000" b="1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2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192"/>
            <a:ext cx="493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93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B006892-4878-0F41-1F43-56B005E37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63051"/>
              </p:ext>
            </p:extLst>
          </p:nvPr>
        </p:nvGraphicFramePr>
        <p:xfrm>
          <a:off x="179512" y="2060848"/>
          <a:ext cx="4106738" cy="421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4109060" imgH="4511431" progId="Excel.Sheet.8">
                  <p:embed followColorScheme="full"/>
                </p:oleObj>
              </mc:Choice>
              <mc:Fallback>
                <p:oleObj name="Диаграмма" r:id="rId4" imgW="4109060" imgH="4511431" progId="Excel.Sheet.8">
                  <p:embed followColorScheme="full"/>
                  <p:pic>
                    <p:nvPicPr>
                      <p:cNvPr id="3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60848"/>
                        <a:ext cx="4106738" cy="4210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"/>
          <p:cNvSpPr>
            <a:spLocks noChangeArrowheads="1"/>
          </p:cNvSpPr>
          <p:nvPr/>
        </p:nvSpPr>
        <p:spPr bwMode="auto">
          <a:xfrm>
            <a:off x="1071563" y="1285860"/>
            <a:ext cx="7893050" cy="500062"/>
          </a:xfrm>
          <a:custGeom>
            <a:avLst/>
            <a:gdLst>
              <a:gd name="T0" fmla="*/ 102706 w 7643866"/>
              <a:gd name="T1" fmla="*/ 0 h 357190"/>
              <a:gd name="T2" fmla="*/ 13084515 w 7643866"/>
              <a:gd name="T3" fmla="*/ 0 h 357190"/>
              <a:gd name="T4" fmla="*/ 13187213 w 7643866"/>
              <a:gd name="T5" fmla="*/ 18149902 h 357190"/>
              <a:gd name="T6" fmla="*/ 13187213 w 7643866"/>
              <a:gd name="T7" fmla="*/ 108897004 h 357190"/>
              <a:gd name="T8" fmla="*/ 0 w 7643866"/>
              <a:gd name="T9" fmla="*/ 108897004 h 357190"/>
              <a:gd name="T10" fmla="*/ 0 w 7643866"/>
              <a:gd name="T11" fmla="*/ 18149902 h 357190"/>
              <a:gd name="T12" fmla="*/ 30083 w 7643866"/>
              <a:gd name="T13" fmla="*/ 5316124 h 357190"/>
              <a:gd name="T14" fmla="*/ 10270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Freeform 2"/>
          <p:cNvSpPr>
            <a:spLocks noChangeArrowheads="1"/>
          </p:cNvSpPr>
          <p:nvPr/>
        </p:nvSpPr>
        <p:spPr bwMode="auto">
          <a:xfrm>
            <a:off x="1071563" y="714375"/>
            <a:ext cx="7893050" cy="500063"/>
          </a:xfrm>
          <a:custGeom>
            <a:avLst/>
            <a:gdLst>
              <a:gd name="T0" fmla="*/ 102706 w 7643866"/>
              <a:gd name="T1" fmla="*/ 0 h 357190"/>
              <a:gd name="T2" fmla="*/ 13084515 w 7643866"/>
              <a:gd name="T3" fmla="*/ 0 h 357190"/>
              <a:gd name="T4" fmla="*/ 13187213 w 7643866"/>
              <a:gd name="T5" fmla="*/ 18150633 h 357190"/>
              <a:gd name="T6" fmla="*/ 13187213 w 7643866"/>
              <a:gd name="T7" fmla="*/ 108900717 h 357190"/>
              <a:gd name="T8" fmla="*/ 0 w 7643866"/>
              <a:gd name="T9" fmla="*/ 108900717 h 357190"/>
              <a:gd name="T10" fmla="*/ 0 w 7643866"/>
              <a:gd name="T11" fmla="*/ 18150633 h 357190"/>
              <a:gd name="T12" fmla="*/ 30083 w 7643866"/>
              <a:gd name="T13" fmla="*/ 5316431 h 357190"/>
              <a:gd name="T14" fmla="*/ 10270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676456" y="6492875"/>
            <a:ext cx="46754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7053BD-9BA5-4F5C-80D7-603379A3EFF6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57188" y="569913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143000" y="714375"/>
            <a:ext cx="7786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071563" y="1285860"/>
            <a:ext cx="77866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и рационального использования минерально-сырьевой базы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07950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2310" name="Text Box 6"/>
          <p:cNvSpPr txBox="1">
            <a:spLocks noChangeArrowheads="1"/>
          </p:cNvSpPr>
          <p:nvPr/>
        </p:nvSpPr>
        <p:spPr bwMode="auto">
          <a:xfrm>
            <a:off x="107950" y="815975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12311" name="Text Box 7"/>
          <p:cNvSpPr txBox="1">
            <a:spLocks noChangeArrowheads="1"/>
          </p:cNvSpPr>
          <p:nvPr/>
        </p:nvSpPr>
        <p:spPr bwMode="auto">
          <a:xfrm>
            <a:off x="107950" y="1387460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12312" name="Line 8"/>
          <p:cNvSpPr>
            <a:spLocks noChangeShapeType="1"/>
          </p:cNvSpPr>
          <p:nvPr/>
        </p:nvSpPr>
        <p:spPr bwMode="auto">
          <a:xfrm>
            <a:off x="214313" y="121443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9"/>
          <p:cNvSpPr>
            <a:spLocks noChangeShapeType="1"/>
          </p:cNvSpPr>
          <p:nvPr/>
        </p:nvSpPr>
        <p:spPr bwMode="auto">
          <a:xfrm>
            <a:off x="142875" y="1777985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27630" y="5015729"/>
            <a:ext cx="4214812" cy="720725"/>
          </a:xfrm>
          <a:custGeom>
            <a:avLst/>
            <a:gdLst>
              <a:gd name="T0" fmla="*/ 178597 w 4214812"/>
              <a:gd name="T1" fmla="*/ 0 h 1071563"/>
              <a:gd name="T2" fmla="*/ 4214812 w 4214812"/>
              <a:gd name="T3" fmla="*/ 0 h 1071563"/>
              <a:gd name="T4" fmla="*/ 4214812 w 4214812"/>
              <a:gd name="T5" fmla="*/ 0 h 1071563"/>
              <a:gd name="T6" fmla="*/ 4214812 w 4214812"/>
              <a:gd name="T7" fmla="*/ 182581 h 1071563"/>
              <a:gd name="T8" fmla="*/ 4036207 w 4214812"/>
              <a:gd name="T9" fmla="*/ 219097 h 1071563"/>
              <a:gd name="T10" fmla="*/ 0 w 4214812"/>
              <a:gd name="T11" fmla="*/ 219097 h 1071563"/>
              <a:gd name="T12" fmla="*/ 0 w 4214812"/>
              <a:gd name="T13" fmla="*/ 219097 h 1071563"/>
              <a:gd name="T14" fmla="*/ 0 w 4214812"/>
              <a:gd name="T15" fmla="*/ 36516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     завершены работы на новых месторождениях подземных вод с приростом запасов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0,45 тыс. куб. метров в сутки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44445" y="5876947"/>
            <a:ext cx="4214812" cy="695325"/>
          </a:xfrm>
          <a:custGeom>
            <a:avLst/>
            <a:gdLst>
              <a:gd name="T0" fmla="*/ 229485 w 4143375"/>
              <a:gd name="T1" fmla="*/ 0 h 1285875"/>
              <a:gd name="T2" fmla="*/ 4436599 w 4143375"/>
              <a:gd name="T3" fmla="*/ 0 h 1285875"/>
              <a:gd name="T4" fmla="*/ 4436599 w 4143375"/>
              <a:gd name="T5" fmla="*/ 0 h 1285875"/>
              <a:gd name="T6" fmla="*/ 4436599 w 4143375"/>
              <a:gd name="T7" fmla="*/ 91571 h 1285875"/>
              <a:gd name="T8" fmla="*/ 4207116 w 4143375"/>
              <a:gd name="T9" fmla="*/ 109885 h 1285875"/>
              <a:gd name="T10" fmla="*/ 0 w 4143375"/>
              <a:gd name="T11" fmla="*/ 109885 h 1285875"/>
              <a:gd name="T12" fmla="*/ 0 w 4143375"/>
              <a:gd name="T13" fmla="*/ 109885 h 1285875"/>
              <a:gd name="T14" fmla="*/ 0 w 4143375"/>
              <a:gd name="T15" fmla="*/ 18314 h 1285875"/>
              <a:gd name="T16" fmla="*/ 229485 w 4143375"/>
              <a:gd name="T17" fmla="*/ 0 h 1285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3375"/>
              <a:gd name="T28" fmla="*/ 0 h 1285875"/>
              <a:gd name="T29" fmla="*/ 4143375 w 4143375"/>
              <a:gd name="T30" fmla="*/ 1285875 h 1285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3375" h="1285875">
                <a:moveTo>
                  <a:pt x="214317" y="0"/>
                </a:moveTo>
                <a:lnTo>
                  <a:pt x="4143375" y="0"/>
                </a:lnTo>
                <a:lnTo>
                  <a:pt x="4143375" y="1071558"/>
                </a:lnTo>
                <a:cubicBezTo>
                  <a:pt x="4143375" y="1189922"/>
                  <a:pt x="4047422" y="1285875"/>
                  <a:pt x="3929058" y="1285875"/>
                </a:cubicBezTo>
                <a:lnTo>
                  <a:pt x="0" y="1285875"/>
                </a:lnTo>
                <a:lnTo>
                  <a:pt x="0" y="214317"/>
                </a:lnTo>
                <a:cubicBezTo>
                  <a:pt x="0" y="95953"/>
                  <a:pt x="95953" y="0"/>
                  <a:pt x="21431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     инвестиционная стоимость завершенных </a:t>
            </a:r>
            <a:b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в 2023 году работ по геологическому изучению недр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6,15 млн. руб.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47894" y="3027789"/>
            <a:ext cx="4214812" cy="936625"/>
          </a:xfrm>
          <a:custGeom>
            <a:avLst/>
            <a:gdLst>
              <a:gd name="T0" fmla="*/ 178597 w 4214812"/>
              <a:gd name="T1" fmla="*/ 0 h 1071563"/>
              <a:gd name="T2" fmla="*/ 4214813 w 4214812"/>
              <a:gd name="T3" fmla="*/ 0 h 1071563"/>
              <a:gd name="T4" fmla="*/ 4214813 w 4214812"/>
              <a:gd name="T5" fmla="*/ 0 h 1071563"/>
              <a:gd name="T6" fmla="*/ 4214813 w 4214812"/>
              <a:gd name="T7" fmla="*/ 372598 h 1071563"/>
              <a:gd name="T8" fmla="*/ 4036208 w 4214812"/>
              <a:gd name="T9" fmla="*/ 447120 h 1071563"/>
              <a:gd name="T10" fmla="*/ 0 w 4214812"/>
              <a:gd name="T11" fmla="*/ 447120 h 1071563"/>
              <a:gd name="T12" fmla="*/ 0 w 4214812"/>
              <a:gd name="T13" fmla="*/ 447120 h 1071563"/>
              <a:gd name="T14" fmla="*/ 0 w 4214812"/>
              <a:gd name="T15" fmla="*/ 74522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   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по результатам поисковых и </a:t>
            </a: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разведочных  работ утверждены  запасы 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на </a:t>
            </a:r>
          </a:p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2</a:t>
            </a:r>
            <a:r>
              <a:rPr lang="en-US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месторождениях в </a:t>
            </a:r>
            <a:r>
              <a:rPr lang="ru-RU" altLang="ru-RU" sz="1600" dirty="0" err="1">
                <a:solidFill>
                  <a:schemeClr val="tx1"/>
                </a:solidFill>
                <a:latin typeface="Calibri" pitchFamily="32" charset="0"/>
              </a:rPr>
              <a:t>Кирово-Чепецком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и Подосиновском районах 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44445" y="1928802"/>
            <a:ext cx="4214812" cy="936625"/>
          </a:xfrm>
          <a:custGeom>
            <a:avLst/>
            <a:gdLst>
              <a:gd name="T0" fmla="*/ 178597 w 4214812"/>
              <a:gd name="T1" fmla="*/ 0 h 1071563"/>
              <a:gd name="T2" fmla="*/ 4214813 w 4214812"/>
              <a:gd name="T3" fmla="*/ 0 h 1071563"/>
              <a:gd name="T4" fmla="*/ 4214813 w 4214812"/>
              <a:gd name="T5" fmla="*/ 0 h 1071563"/>
              <a:gd name="T6" fmla="*/ 4214813 w 4214812"/>
              <a:gd name="T7" fmla="*/ 372598 h 1071563"/>
              <a:gd name="T8" fmla="*/ 4036208 w 4214812"/>
              <a:gd name="T9" fmla="*/ 447120 h 1071563"/>
              <a:gd name="T10" fmla="*/ 0 w 4214812"/>
              <a:gd name="T11" fmla="*/ 447120 h 1071563"/>
              <a:gd name="T12" fmla="*/ 0 w 4214812"/>
              <a:gd name="T13" fmla="*/ 447120 h 1071563"/>
              <a:gd name="T14" fmla="*/ 0 w 4214812"/>
              <a:gd name="T15" fmla="*/ 74522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	      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предоставлено право пользования </a:t>
            </a:r>
            <a:endParaRPr lang="en-US" altLang="ru-RU" sz="1600" dirty="0">
              <a:solidFill>
                <a:srgbClr val="000000"/>
              </a:solidFill>
              <a:latin typeface="Calibri" pitchFamily="32" charset="0"/>
            </a:endParaRPr>
          </a:p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b="1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     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12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участками недр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(выдана лицензия) </a:t>
            </a:r>
            <a:b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  <a:cs typeface="Arial" charset="0"/>
              </a:rPr>
              <a:t>в г. Кирове, </a:t>
            </a:r>
            <a:r>
              <a:rPr lang="ru-RU" altLang="ru-RU" sz="1600" dirty="0" err="1">
                <a:solidFill>
                  <a:schemeClr val="tx1"/>
                </a:solidFill>
                <a:latin typeface="Calibri" pitchFamily="32" charset="0"/>
                <a:cs typeface="Arial" charset="0"/>
              </a:rPr>
              <a:t>Кирово-Чепецком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  <a:cs typeface="Arial" charset="0"/>
              </a:rPr>
              <a:t>, Слободском, Вятскополянском, Советском и др. районах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230201" y="4152858"/>
            <a:ext cx="4214813" cy="695325"/>
          </a:xfrm>
          <a:custGeom>
            <a:avLst/>
            <a:gdLst>
              <a:gd name="T0" fmla="*/ 229485 w 4143375"/>
              <a:gd name="T1" fmla="*/ 0 h 1285875"/>
              <a:gd name="T2" fmla="*/ 4436600 w 4143375"/>
              <a:gd name="T3" fmla="*/ 0 h 1285875"/>
              <a:gd name="T4" fmla="*/ 4436600 w 4143375"/>
              <a:gd name="T5" fmla="*/ 0 h 1285875"/>
              <a:gd name="T6" fmla="*/ 4436600 w 4143375"/>
              <a:gd name="T7" fmla="*/ 91571 h 1285875"/>
              <a:gd name="T8" fmla="*/ 4207117 w 4143375"/>
              <a:gd name="T9" fmla="*/ 109885 h 1285875"/>
              <a:gd name="T10" fmla="*/ 0 w 4143375"/>
              <a:gd name="T11" fmla="*/ 109885 h 1285875"/>
              <a:gd name="T12" fmla="*/ 0 w 4143375"/>
              <a:gd name="T13" fmla="*/ 109885 h 1285875"/>
              <a:gd name="T14" fmla="*/ 0 w 4143375"/>
              <a:gd name="T15" fmla="*/ 18314 h 1285875"/>
              <a:gd name="T16" fmla="*/ 229485 w 4143375"/>
              <a:gd name="T17" fmla="*/ 0 h 1285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3375"/>
              <a:gd name="T28" fmla="*/ 0 h 1285875"/>
              <a:gd name="T29" fmla="*/ 4143375 w 4143375"/>
              <a:gd name="T30" fmla="*/ 1285875 h 1285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3375" h="1285875">
                <a:moveTo>
                  <a:pt x="214317" y="0"/>
                </a:moveTo>
                <a:lnTo>
                  <a:pt x="4143375" y="0"/>
                </a:lnTo>
                <a:lnTo>
                  <a:pt x="4143375" y="1071558"/>
                </a:lnTo>
                <a:cubicBezTo>
                  <a:pt x="4143375" y="1189922"/>
                  <a:pt x="4047422" y="1285875"/>
                  <a:pt x="3929058" y="1285875"/>
                </a:cubicBezTo>
                <a:lnTo>
                  <a:pt x="0" y="1285875"/>
                </a:lnTo>
                <a:lnTo>
                  <a:pt x="0" y="214317"/>
                </a:lnTo>
                <a:cubicBezTo>
                  <a:pt x="0" y="95953"/>
                  <a:pt x="95953" y="0"/>
                  <a:pt x="21431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      прирост запасов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общераспространенных полезных ископаемых (ОПИ) составил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свыше 4,3 млн. куб. метров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14282" y="1928802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17731" y="3018274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228616" y="413541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97467" y="4991939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214282" y="5848398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446541" cy="47727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9388" y="1412875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95313" y="180975"/>
            <a:ext cx="785336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Министерство охраны </a:t>
            </a:r>
          </a:p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окружающей среды Кировской области</a:t>
            </a:r>
          </a:p>
          <a:p>
            <a:pPr algn="ctr">
              <a:buClrTx/>
              <a:buFontTx/>
              <a:buNone/>
            </a:pP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Красноармейская, 17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тел. 27-27-37 (доб.3700)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е-</a:t>
            </a:r>
            <a:r>
              <a:rPr lang="en-US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mail: depgreen43@mail.ru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сайт: </a:t>
            </a:r>
            <a:r>
              <a:rPr lang="en-US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http://priroda.kirovreg.ru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102100"/>
            <a:ext cx="7364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73846"/>
              </p:ext>
            </p:extLst>
          </p:nvPr>
        </p:nvGraphicFramePr>
        <p:xfrm>
          <a:off x="2765425" y="1336675"/>
          <a:ext cx="3827463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61444"/>
              </p:ext>
            </p:extLst>
          </p:nvPr>
        </p:nvGraphicFramePr>
        <p:xfrm>
          <a:off x="-412750" y="1460500"/>
          <a:ext cx="4129088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47638" y="1050454"/>
            <a:ext cx="3070225" cy="368300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ДОСТИЖЕНИЕ ПОКАЗАТЕЛЕЙ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47763" y="3000375"/>
            <a:ext cx="11160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Достигнуто: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2" charset="0"/>
              </a:rPr>
              <a:t>100%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00438" y="764704"/>
            <a:ext cx="2173287" cy="642938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ОСВОЕНИЕ СРЕДСТВ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Calibri" pitchFamily="32" charset="0"/>
              </a:rPr>
              <a:t>(млн.рублей)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857875" y="1050454"/>
            <a:ext cx="3189288" cy="368300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ВЫПОЛНЕНИЕ МЕРОПРИЯТИЙ</a:t>
            </a:r>
          </a:p>
        </p:txBody>
      </p:sp>
      <p:graphicFrame>
        <p:nvGraphicFramePr>
          <p:cNvPr id="3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360424"/>
              </p:ext>
            </p:extLst>
          </p:nvPr>
        </p:nvGraphicFramePr>
        <p:xfrm>
          <a:off x="5453856" y="1461293"/>
          <a:ext cx="41275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47638" y="188640"/>
            <a:ext cx="877252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ИТОГИ ХОДА РЕАЛИЗАЦИИ ГОСУДАРСТВЕННОЙ ПРОГРАММЫ ЗА 2023 ГОД 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500688"/>
            <a:ext cx="2411412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357188" y="615678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929059" y="2857500"/>
            <a:ext cx="117709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Степень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выполнения: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2" charset="0"/>
              </a:rPr>
              <a:t>95,7%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C9D5B4-B8EC-4CDB-96EE-E7E48F9A2286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4978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СВЕДЕНИЯ О ДОСТИЖЕНИИ ЗНАЧЕНИЙ ЦЕЛЕВЫХ ПОКАЗАТЕЛЕЙ ЭФФЕКТИВНОСТИ РЕАЛИЗАЦИИ ГОСПРОГРАММЫ В 2023 ГОДУ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45088" y="1125240"/>
            <a:ext cx="3743325" cy="873189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количество созданных мест (площадок) накопления твердых коммунальных отходов, единиц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565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567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148263" y="3429000"/>
            <a:ext cx="3744912" cy="677863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площадь особо охраняемых природных территорий Кировской области, тыс. га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(план –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353,06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353,06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146675" y="4300190"/>
            <a:ext cx="3744913" cy="128905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численность населения,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качество жизни которого улучшится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в связи с ликвидацией несанкционированных свалок в границах городов, тыс.человек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50,28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50,68 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 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143500" y="5789629"/>
            <a:ext cx="3743325" cy="743346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прирост объема запасов ,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тыс. куб. метров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300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</a:t>
            </a:r>
            <a:r>
              <a:rPr lang="ru-RU" altLang="ru-RU" sz="1600" b="1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–</a:t>
            </a:r>
            <a:r>
              <a:rPr lang="ru-RU" altLang="ru-RU" sz="1600" b="1" dirty="0">
                <a:solidFill>
                  <a:srgbClr val="0D0D0D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4317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5143500" y="2205360"/>
            <a:ext cx="3744913" cy="1104021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Объем сброса загрязненных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(без очистки) сточных вод ,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млн. куб. метров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29,41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5,45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(с планируемой тенденцией снижения)</a:t>
            </a:r>
          </a:p>
        </p:txBody>
      </p:sp>
      <p:sp>
        <p:nvSpPr>
          <p:cNvPr id="2058" name="Line 4"/>
          <p:cNvSpPr>
            <a:spLocks noChangeShapeType="1"/>
          </p:cNvSpPr>
          <p:nvPr/>
        </p:nvSpPr>
        <p:spPr bwMode="auto">
          <a:xfrm>
            <a:off x="357188" y="980728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Text Box 3"/>
          <p:cNvSpPr txBox="1">
            <a:spLocks noChangeArrowheads="1"/>
          </p:cNvSpPr>
          <p:nvPr/>
        </p:nvSpPr>
        <p:spPr bwMode="auto">
          <a:xfrm>
            <a:off x="6772517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5164DF-6E6C-4F67-9F86-831DBCD5F47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" y="5286375"/>
            <a:ext cx="16430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47884"/>
              </p:ext>
            </p:extLst>
          </p:nvPr>
        </p:nvGraphicFramePr>
        <p:xfrm>
          <a:off x="357158" y="2285992"/>
          <a:ext cx="47863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034" y="1071546"/>
            <a:ext cx="457203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</a:rPr>
              <a:t>Доля гидротехнических сооружений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</a:rPr>
              <a:t>с неудовлетворительным и опасным уровнем безопасности, приведенных в безопасное техническое состояние, 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9"/>
          <p:cNvSpPr>
            <a:spLocks noChangeArrowheads="1"/>
          </p:cNvSpPr>
          <p:nvPr/>
        </p:nvSpPr>
        <p:spPr bwMode="auto">
          <a:xfrm>
            <a:off x="179512" y="5877272"/>
            <a:ext cx="4968551" cy="792088"/>
          </a:xfrm>
          <a:custGeom>
            <a:avLst/>
            <a:gdLst>
              <a:gd name="T0" fmla="*/ 430832 w 3286125"/>
              <a:gd name="T1" fmla="*/ 0 h 857250"/>
              <a:gd name="T2" fmla="*/ 9908860 w 3286125"/>
              <a:gd name="T3" fmla="*/ 0 h 857250"/>
              <a:gd name="T4" fmla="*/ 9908860 w 3286125"/>
              <a:gd name="T5" fmla="*/ 0 h 857250"/>
              <a:gd name="T6" fmla="*/ 9908860 w 3286125"/>
              <a:gd name="T7" fmla="*/ 2481153 h 857250"/>
              <a:gd name="T8" fmla="*/ 9478028 w 3286125"/>
              <a:gd name="T9" fmla="*/ 2977395 h 857250"/>
              <a:gd name="T10" fmla="*/ 0 w 3286125"/>
              <a:gd name="T11" fmla="*/ 2977395 h 857250"/>
              <a:gd name="T12" fmla="*/ 0 w 3286125"/>
              <a:gd name="T13" fmla="*/ 2977395 h 857250"/>
              <a:gd name="T14" fmla="*/ 0 w 3286125"/>
              <a:gd name="T15" fmla="*/ 496241 h 857250"/>
              <a:gd name="T16" fmla="*/ 430832 w 32861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6125"/>
              <a:gd name="T28" fmla="*/ 0 h 857250"/>
              <a:gd name="T29" fmla="*/ 3286125 w 32861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6125" h="857250">
                <a:moveTo>
                  <a:pt x="142878" y="0"/>
                </a:moveTo>
                <a:lnTo>
                  <a:pt x="3286125" y="0"/>
                </a:lnTo>
                <a:lnTo>
                  <a:pt x="3286125" y="714372"/>
                </a:lnTo>
                <a:cubicBezTo>
                  <a:pt x="3286125" y="793281"/>
                  <a:pt x="3222156" y="857250"/>
                  <a:pt x="31432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5219378" y="1844825"/>
            <a:ext cx="3700785" cy="1818062"/>
          </a:xfrm>
          <a:custGeom>
            <a:avLst/>
            <a:gdLst>
              <a:gd name="T0" fmla="*/ 884409 w 3143250"/>
              <a:gd name="T1" fmla="*/ 0 h 857250"/>
              <a:gd name="T2" fmla="*/ 19456600 w 3143250"/>
              <a:gd name="T3" fmla="*/ 0 h 857250"/>
              <a:gd name="T4" fmla="*/ 19456600 w 3143250"/>
              <a:gd name="T5" fmla="*/ 0 h 857250"/>
              <a:gd name="T6" fmla="*/ 19456600 w 3143250"/>
              <a:gd name="T7" fmla="*/ 450688509 h 857250"/>
              <a:gd name="T8" fmla="*/ 18572175 w 3143250"/>
              <a:gd name="T9" fmla="*/ 540828642 h 857250"/>
              <a:gd name="T10" fmla="*/ 0 w 3143250"/>
              <a:gd name="T11" fmla="*/ 540828642 h 857250"/>
              <a:gd name="T12" fmla="*/ 0 w 3143250"/>
              <a:gd name="T13" fmla="*/ 540828642 h 857250"/>
              <a:gd name="T14" fmla="*/ 0 w 3143250"/>
              <a:gd name="T15" fmla="*/ 90140214 h 857250"/>
              <a:gd name="T16" fmla="*/ 884409 w 3143250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43250"/>
              <a:gd name="T28" fmla="*/ 0 h 857250"/>
              <a:gd name="T29" fmla="*/ 3143250 w 3143250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43250" h="857250">
                <a:moveTo>
                  <a:pt x="142878" y="0"/>
                </a:moveTo>
                <a:lnTo>
                  <a:pt x="3143250" y="0"/>
                </a:lnTo>
                <a:lnTo>
                  <a:pt x="3143250" y="714372"/>
                </a:lnTo>
                <a:cubicBezTo>
                  <a:pt x="3143250" y="793281"/>
                  <a:pt x="3079281" y="857250"/>
                  <a:pt x="3000372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1071563" y="1285860"/>
            <a:ext cx="7858125" cy="500062"/>
          </a:xfrm>
          <a:custGeom>
            <a:avLst/>
            <a:gdLst>
              <a:gd name="T0" fmla="*/ 103486 w 7643866"/>
              <a:gd name="T1" fmla="*/ 0 h 357190"/>
              <a:gd name="T2" fmla="*/ 13183620 w 7643866"/>
              <a:gd name="T3" fmla="*/ 0 h 357190"/>
              <a:gd name="T4" fmla="*/ 13287122 w 7643866"/>
              <a:gd name="T5" fmla="*/ 49802064 h 357190"/>
              <a:gd name="T6" fmla="*/ 13287122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0310 w 7643866"/>
              <a:gd name="T13" fmla="*/ 14587089 h 357190"/>
              <a:gd name="T14" fmla="*/ 10348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286647-8DD1-4399-B029-BE5DBA02850B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7950" y="814388"/>
            <a:ext cx="935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07950" y="1387460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13" y="121443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34938" y="1784335"/>
            <a:ext cx="865187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Freeform 10"/>
          <p:cNvSpPr>
            <a:spLocks noChangeArrowheads="1"/>
          </p:cNvSpPr>
          <p:nvPr/>
        </p:nvSpPr>
        <p:spPr bwMode="auto">
          <a:xfrm>
            <a:off x="1071563" y="714375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143000" y="714375"/>
            <a:ext cx="77866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защищенности населения от негативного воздействия вод</a:t>
            </a:r>
            <a:endParaRPr lang="ru-RU" altLang="ru-RU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1143000" y="1293797"/>
            <a:ext cx="742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обеспечение безопасной эксплуатации сооружений водохозяйственного комплекса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219378" y="1857251"/>
            <a:ext cx="374511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431800"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Разработана проектная документация «Капитальный ремонт гидроузла у д. Адово Уржумского района»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Общая стоимость </a:t>
            </a:r>
            <a:r>
              <a:rPr lang="ru-RU" altLang="ru-RU" sz="1400" b="1" dirty="0">
                <a:solidFill>
                  <a:srgbClr val="0070C0"/>
                </a:solidFill>
              </a:rPr>
              <a:t>42,5 млн. рублей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Планируется привлечь средства ФБ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</a:rPr>
              <a:t>39,5 млн. рублей</a:t>
            </a:r>
          </a:p>
        </p:txBody>
      </p:sp>
      <p:sp>
        <p:nvSpPr>
          <p:cNvPr id="8207" name="Freeform 19"/>
          <p:cNvSpPr>
            <a:spLocks noChangeArrowheads="1"/>
          </p:cNvSpPr>
          <p:nvPr/>
        </p:nvSpPr>
        <p:spPr bwMode="auto">
          <a:xfrm>
            <a:off x="179512" y="1844824"/>
            <a:ext cx="4968552" cy="598939"/>
          </a:xfrm>
          <a:custGeom>
            <a:avLst/>
            <a:gdLst>
              <a:gd name="T0" fmla="*/ 430832 w 3286125"/>
              <a:gd name="T1" fmla="*/ 0 h 857250"/>
              <a:gd name="T2" fmla="*/ 9908860 w 3286125"/>
              <a:gd name="T3" fmla="*/ 0 h 857250"/>
              <a:gd name="T4" fmla="*/ 9908860 w 3286125"/>
              <a:gd name="T5" fmla="*/ 0 h 857250"/>
              <a:gd name="T6" fmla="*/ 9908860 w 3286125"/>
              <a:gd name="T7" fmla="*/ 2481153 h 857250"/>
              <a:gd name="T8" fmla="*/ 9478028 w 3286125"/>
              <a:gd name="T9" fmla="*/ 2977395 h 857250"/>
              <a:gd name="T10" fmla="*/ 0 w 3286125"/>
              <a:gd name="T11" fmla="*/ 2977395 h 857250"/>
              <a:gd name="T12" fmla="*/ 0 w 3286125"/>
              <a:gd name="T13" fmla="*/ 2977395 h 857250"/>
              <a:gd name="T14" fmla="*/ 0 w 3286125"/>
              <a:gd name="T15" fmla="*/ 496241 h 857250"/>
              <a:gd name="T16" fmla="*/ 430832 w 32861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6125"/>
              <a:gd name="T28" fmla="*/ 0 h 857250"/>
              <a:gd name="T29" fmla="*/ 3286125 w 32861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6125" h="857250">
                <a:moveTo>
                  <a:pt x="142878" y="0"/>
                </a:moveTo>
                <a:lnTo>
                  <a:pt x="3286125" y="0"/>
                </a:lnTo>
                <a:lnTo>
                  <a:pt x="3286125" y="714372"/>
                </a:lnTo>
                <a:cubicBezTo>
                  <a:pt x="3286125" y="793281"/>
                  <a:pt x="3222156" y="857250"/>
                  <a:pt x="31432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214314" y="1859563"/>
            <a:ext cx="493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431800"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ts val="20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Завершен капитальный ремонт гидроузла в </a:t>
            </a:r>
          </a:p>
          <a:p>
            <a:pPr algn="just" eaLnBrk="1" hangingPunct="1">
              <a:lnSpc>
                <a:spcPts val="20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м. Опытное Поле Яранского района</a:t>
            </a:r>
          </a:p>
        </p:txBody>
      </p:sp>
      <p:sp>
        <p:nvSpPr>
          <p:cNvPr id="6168" name="Oval 23"/>
          <p:cNvSpPr>
            <a:spLocks noChangeArrowheads="1"/>
          </p:cNvSpPr>
          <p:nvPr/>
        </p:nvSpPr>
        <p:spPr bwMode="auto">
          <a:xfrm>
            <a:off x="5292774" y="2709615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6169" name="Oval 24"/>
          <p:cNvSpPr>
            <a:spLocks noChangeArrowheads="1"/>
          </p:cNvSpPr>
          <p:nvPr/>
        </p:nvSpPr>
        <p:spPr bwMode="auto">
          <a:xfrm>
            <a:off x="179512" y="1844824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5633"/>
            <a:ext cx="2736304" cy="222458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786" y="5877272"/>
            <a:ext cx="4801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      Общая стоимость – </a:t>
            </a:r>
            <a:r>
              <a:rPr lang="ru-RU" altLang="ru-RU" sz="1400" b="1" dirty="0">
                <a:solidFill>
                  <a:srgbClr val="0070C0"/>
                </a:solidFill>
              </a:rPr>
              <a:t>48,2 млн. руб.</a:t>
            </a:r>
            <a:br>
              <a:rPr lang="ru-RU" altLang="ru-RU" sz="1400" b="1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объем финансирования </a:t>
            </a:r>
            <a:r>
              <a:rPr lang="ru-RU" sz="1400" dirty="0">
                <a:solidFill>
                  <a:srgbClr val="000000"/>
                </a:solidFill>
              </a:rPr>
              <a:t>2023 года </a:t>
            </a:r>
            <a:r>
              <a:rPr lang="ru-RU" altLang="ru-RU" sz="1400" b="1" dirty="0">
                <a:solidFill>
                  <a:srgbClr val="0070C0"/>
                </a:solidFill>
              </a:rPr>
              <a:t>– 37,5 млн. руб.,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в т. ч. из федерального бюджета –  </a:t>
            </a:r>
            <a:r>
              <a:rPr lang="ru-RU" altLang="ru-RU" sz="1400" b="1" dirty="0">
                <a:solidFill>
                  <a:srgbClr val="0070C0"/>
                </a:solidFill>
              </a:rPr>
              <a:t>24,9 млн. руб.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179512" y="5877967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83249" y="1844824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650" t="20370" r="37540" b="37899"/>
          <a:stretch/>
        </p:blipFill>
        <p:spPr bwMode="auto">
          <a:xfrm>
            <a:off x="2402145" y="3787295"/>
            <a:ext cx="2745919" cy="201796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</p:pic>
      <p:pic>
        <p:nvPicPr>
          <p:cNvPr id="28" name="Picture 3" descr="Фото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993" y="3788410"/>
            <a:ext cx="2471415" cy="288331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</p:pic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292774" y="3141663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ChangeArrowheads="1"/>
          </p:cNvSpPr>
          <p:nvPr/>
        </p:nvSpPr>
        <p:spPr bwMode="auto">
          <a:xfrm>
            <a:off x="142875" y="5661248"/>
            <a:ext cx="4385225" cy="1070228"/>
          </a:xfrm>
          <a:custGeom>
            <a:avLst/>
            <a:gdLst>
              <a:gd name="T0" fmla="*/ 18307 w 3643313"/>
              <a:gd name="T1" fmla="*/ 0 h 1500187"/>
              <a:gd name="T2" fmla="*/ 266762 w 3643313"/>
              <a:gd name="T3" fmla="*/ 0 h 1500187"/>
              <a:gd name="T4" fmla="*/ 266762 w 3643313"/>
              <a:gd name="T5" fmla="*/ 0 h 1500187"/>
              <a:gd name="T6" fmla="*/ 266762 w 3643313"/>
              <a:gd name="T7" fmla="*/ 43201 h 1500187"/>
              <a:gd name="T8" fmla="*/ 248455 w 3643313"/>
              <a:gd name="T9" fmla="*/ 51841 h 1500187"/>
              <a:gd name="T10" fmla="*/ 0 w 3643313"/>
              <a:gd name="T11" fmla="*/ 51841 h 1500187"/>
              <a:gd name="T12" fmla="*/ 0 w 3643313"/>
              <a:gd name="T13" fmla="*/ 51841 h 1500187"/>
              <a:gd name="T14" fmla="*/ 0 w 3643313"/>
              <a:gd name="T15" fmla="*/ 8641 h 1500187"/>
              <a:gd name="T16" fmla="*/ 18307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1071563" y="1214398"/>
            <a:ext cx="7893050" cy="500062"/>
          </a:xfrm>
          <a:custGeom>
            <a:avLst/>
            <a:gdLst>
              <a:gd name="T0" fmla="*/ 113082 w 7643866"/>
              <a:gd name="T1" fmla="*/ 0 h 357190"/>
              <a:gd name="T2" fmla="*/ 14406399 w 7643866"/>
              <a:gd name="T3" fmla="*/ 0 h 357190"/>
              <a:gd name="T4" fmla="*/ 14519489 w 7643866"/>
              <a:gd name="T5" fmla="*/ 49802064 h 357190"/>
              <a:gd name="T6" fmla="*/ 14519489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2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1071563" y="620688"/>
            <a:ext cx="7893050" cy="500063"/>
          </a:xfrm>
          <a:custGeom>
            <a:avLst/>
            <a:gdLst>
              <a:gd name="T0" fmla="*/ 113082 w 7643866"/>
              <a:gd name="T1" fmla="*/ 0 h 357190"/>
              <a:gd name="T2" fmla="*/ 14406399 w 7643866"/>
              <a:gd name="T3" fmla="*/ 0 h 357190"/>
              <a:gd name="T4" fmla="*/ 14519489 w 7643866"/>
              <a:gd name="T5" fmla="*/ 49802343 h 357190"/>
              <a:gd name="T6" fmla="*/ 14519489 w 7643866"/>
              <a:gd name="T7" fmla="*/ 298807741 h 357190"/>
              <a:gd name="T8" fmla="*/ 0 w 7643866"/>
              <a:gd name="T9" fmla="*/ 298807741 h 357190"/>
              <a:gd name="T10" fmla="*/ 0 w 7643866"/>
              <a:gd name="T11" fmla="*/ 49802343 h 357190"/>
              <a:gd name="T12" fmla="*/ 33123 w 7643866"/>
              <a:gd name="T13" fmla="*/ 14587174 h 357190"/>
              <a:gd name="T14" fmla="*/ 113082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950" y="744513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950" y="1315998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34938" y="1701354"/>
            <a:ext cx="865187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620688"/>
            <a:ext cx="7643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43000" y="1214398"/>
            <a:ext cx="7786718" cy="5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обеспечение сохранения, воспроизводства и рационального использования объектов животного мира и среды их обитания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3" name="Freeform 13"/>
          <p:cNvSpPr>
            <a:spLocks noChangeArrowheads="1"/>
          </p:cNvSpPr>
          <p:nvPr/>
        </p:nvSpPr>
        <p:spPr bwMode="auto">
          <a:xfrm>
            <a:off x="154654" y="2580391"/>
            <a:ext cx="4405285" cy="733144"/>
          </a:xfrm>
          <a:custGeom>
            <a:avLst/>
            <a:gdLst>
              <a:gd name="T0" fmla="*/ 1218979 w 3643313"/>
              <a:gd name="T1" fmla="*/ 0 h 1500187"/>
              <a:gd name="T2" fmla="*/ 17761903 w 3643313"/>
              <a:gd name="T3" fmla="*/ 0 h 1500187"/>
              <a:gd name="T4" fmla="*/ 17761903 w 3643313"/>
              <a:gd name="T5" fmla="*/ 0 h 1500187"/>
              <a:gd name="T6" fmla="*/ 17761903 w 3643313"/>
              <a:gd name="T7" fmla="*/ 10726 h 1500187"/>
              <a:gd name="T8" fmla="*/ 16542920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218979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51630" y="2553263"/>
            <a:ext cx="4286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5877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выявлено </a:t>
            </a:r>
            <a:r>
              <a:rPr lang="ru-RU" altLang="ru-RU" sz="1400" b="1" dirty="0">
                <a:solidFill>
                  <a:srgbClr val="0070C0"/>
                </a:solidFill>
              </a:rPr>
              <a:t>213</a:t>
            </a:r>
            <a:r>
              <a:rPr lang="ru-RU" altLang="ru-RU" sz="1400" dirty="0">
                <a:solidFill>
                  <a:srgbClr val="000000"/>
                </a:solidFill>
              </a:rPr>
              <a:t> нарушений законодательства в области охраны и использования животного мира, охоты и сохранения охотничьих ресурсов 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4313" y="1142976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5D5BA1-D9E8-4F56-AE23-93FA24C10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3290"/>
            <a:ext cx="2047827" cy="15358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8" name="Freeform 13">
            <a:extLst>
              <a:ext uri="{FF2B5EF4-FFF2-40B4-BE49-F238E27FC236}">
                <a16:creationId xmlns:a16="http://schemas.microsoft.com/office/drawing/2014/main" id="{4FD6906A-330E-496A-9F6B-6D04F889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7" y="4892862"/>
            <a:ext cx="4379513" cy="696378"/>
          </a:xfrm>
          <a:custGeom>
            <a:avLst/>
            <a:gdLst>
              <a:gd name="T0" fmla="*/ 1218979 w 3643313"/>
              <a:gd name="T1" fmla="*/ 0 h 1500187"/>
              <a:gd name="T2" fmla="*/ 17761903 w 3643313"/>
              <a:gd name="T3" fmla="*/ 0 h 1500187"/>
              <a:gd name="T4" fmla="*/ 17761903 w 3643313"/>
              <a:gd name="T5" fmla="*/ 0 h 1500187"/>
              <a:gd name="T6" fmla="*/ 17761903 w 3643313"/>
              <a:gd name="T7" fmla="*/ 10726 h 1500187"/>
              <a:gd name="T8" fmla="*/ 16542920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218979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    физическим лицам выдано  </a:t>
            </a:r>
            <a:r>
              <a:rPr lang="ru-RU" altLang="ru-RU" sz="1400" b="1" dirty="0">
                <a:solidFill>
                  <a:srgbClr val="0070C0"/>
                </a:solidFill>
              </a:rPr>
              <a:t>6096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 разрешений </a:t>
            </a:r>
          </a:p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на добычу охотничьих ресурсов в общедоступных</a:t>
            </a:r>
          </a:p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охотничьих угодьях</a:t>
            </a:r>
          </a:p>
        </p:txBody>
      </p:sp>
      <p:sp>
        <p:nvSpPr>
          <p:cNvPr id="42" name="Freeform 13"/>
          <p:cNvSpPr>
            <a:spLocks noChangeArrowheads="1"/>
          </p:cNvSpPr>
          <p:nvPr/>
        </p:nvSpPr>
        <p:spPr bwMode="auto">
          <a:xfrm>
            <a:off x="159795" y="1836821"/>
            <a:ext cx="2185610" cy="699289"/>
          </a:xfrm>
          <a:custGeom>
            <a:avLst/>
            <a:gdLst>
              <a:gd name="T0" fmla="*/ 1663 w 3643313"/>
              <a:gd name="T1" fmla="*/ 0 h 1500187"/>
              <a:gd name="T2" fmla="*/ 24237 w 3643313"/>
              <a:gd name="T3" fmla="*/ 0 h 1500187"/>
              <a:gd name="T4" fmla="*/ 24237 w 3643313"/>
              <a:gd name="T5" fmla="*/ 0 h 1500187"/>
              <a:gd name="T6" fmla="*/ 24237 w 3643313"/>
              <a:gd name="T7" fmla="*/ 10726 h 1500187"/>
              <a:gd name="T8" fmla="*/ 22574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663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19136" y="1801391"/>
            <a:ext cx="2228628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проведено </a:t>
            </a:r>
            <a:r>
              <a:rPr lang="ru-RU" altLang="ru-RU" sz="1400" b="1" dirty="0">
                <a:solidFill>
                  <a:srgbClr val="0070C0"/>
                </a:solidFill>
              </a:rPr>
              <a:t>2452 </a:t>
            </a:r>
            <a:r>
              <a:rPr lang="ru-RU" altLang="ru-RU" sz="1400" dirty="0">
                <a:solidFill>
                  <a:srgbClr val="000000"/>
                </a:solidFill>
              </a:rPr>
              <a:t>контрольно-надзорных мероприятий</a:t>
            </a:r>
          </a:p>
        </p:txBody>
      </p:sp>
      <p:sp>
        <p:nvSpPr>
          <p:cNvPr id="44" name="Freeform 13"/>
          <p:cNvSpPr>
            <a:spLocks noChangeArrowheads="1"/>
          </p:cNvSpPr>
          <p:nvPr/>
        </p:nvSpPr>
        <p:spPr bwMode="auto">
          <a:xfrm>
            <a:off x="2411760" y="1827739"/>
            <a:ext cx="2123265" cy="708372"/>
          </a:xfrm>
          <a:custGeom>
            <a:avLst/>
            <a:gdLst>
              <a:gd name="T0" fmla="*/ 1438 w 3643313"/>
              <a:gd name="T1" fmla="*/ 0 h 1500187"/>
              <a:gd name="T2" fmla="*/ 20956 w 3643313"/>
              <a:gd name="T3" fmla="*/ 0 h 1500187"/>
              <a:gd name="T4" fmla="*/ 20956 w 3643313"/>
              <a:gd name="T5" fmla="*/ 0 h 1500187"/>
              <a:gd name="T6" fmla="*/ 20956 w 3643313"/>
              <a:gd name="T7" fmla="*/ 10726 h 1500187"/>
              <a:gd name="T8" fmla="*/ 19517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438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555776" y="1772816"/>
            <a:ext cx="1857388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изъято </a:t>
            </a:r>
          </a:p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b="1" dirty="0">
                <a:solidFill>
                  <a:srgbClr val="0070C0"/>
                </a:solidFill>
              </a:rPr>
              <a:t>35</a:t>
            </a:r>
            <a:r>
              <a:rPr lang="ru-RU" altLang="ru-RU" sz="1400" dirty="0">
                <a:solidFill>
                  <a:srgbClr val="000000"/>
                </a:solidFill>
              </a:rPr>
              <a:t> единиц охотничьего оружия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/>
          <a:srcRect t="1813"/>
          <a:stretch/>
        </p:blipFill>
        <p:spPr>
          <a:xfrm>
            <a:off x="2385336" y="3333290"/>
            <a:ext cx="2142764" cy="15358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88639" y="5569636"/>
            <a:ext cx="4411353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          на нарушителей законодательства наложено штрафов на сумму </a:t>
            </a:r>
            <a:r>
              <a:rPr lang="ru-RU" altLang="ru-RU" sz="1400" b="1" dirty="0">
                <a:solidFill>
                  <a:srgbClr val="0070C0"/>
                </a:solidFill>
              </a:rPr>
              <a:t>343,2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тыс. руб., взыскано штрафов - на </a:t>
            </a:r>
            <a:r>
              <a:rPr lang="ru-RU" altLang="ru-RU" sz="1400" b="1" dirty="0">
                <a:solidFill>
                  <a:srgbClr val="0070C0"/>
                </a:solidFill>
              </a:rPr>
              <a:t>40,7</a:t>
            </a:r>
            <a:r>
              <a:rPr lang="ru-RU" altLang="ru-RU" sz="1400" dirty="0">
                <a:solidFill>
                  <a:srgbClr val="000000"/>
                </a:solidFill>
              </a:rPr>
              <a:t> тыс. руб., предъявлено исков - на </a:t>
            </a:r>
            <a:r>
              <a:rPr lang="ru-RU" altLang="ru-RU" sz="1400" b="1" dirty="0">
                <a:solidFill>
                  <a:srgbClr val="0070C0"/>
                </a:solidFill>
              </a:rPr>
              <a:t>466,0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тыс. руб., взыскано исков – на </a:t>
            </a:r>
            <a:r>
              <a:rPr lang="ru-RU" altLang="ru-RU" sz="1400" b="1" dirty="0">
                <a:solidFill>
                  <a:srgbClr val="0070C0"/>
                </a:solidFill>
              </a:rPr>
              <a:t>456,0</a:t>
            </a:r>
            <a:r>
              <a:rPr lang="ru-RU" altLang="ru-RU" sz="1400" dirty="0">
                <a:solidFill>
                  <a:srgbClr val="000000"/>
                </a:solidFill>
              </a:rPr>
              <a:t> тыс. руб.</a:t>
            </a:r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151630" y="4926621"/>
            <a:ext cx="249684" cy="223843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145852" y="5653429"/>
            <a:ext cx="249684" cy="223843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145852" y="2597554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152748" y="1825193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2419386" y="1825193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16016" y="1772816"/>
            <a:ext cx="408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70C0"/>
                </a:solidFill>
              </a:rPr>
              <a:t>Динамика численности основных видов охотничьих ресурсов, тыс. особей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270110" y="6492875"/>
            <a:ext cx="7663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A5DDAD3-4A9C-4CF2-BFF2-403DF79F35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031" y="2322016"/>
            <a:ext cx="1926767" cy="14450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965F8FF-7048-4618-BCF3-D1172FC5E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0092"/>
          <a:stretch/>
        </p:blipFill>
        <p:spPr>
          <a:xfrm>
            <a:off x="4680705" y="3833250"/>
            <a:ext cx="1908224" cy="141472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C505806-88AC-4DCF-A977-91C8042251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55" t="20778" r="32709"/>
          <a:stretch/>
        </p:blipFill>
        <p:spPr>
          <a:xfrm>
            <a:off x="4671816" y="5301208"/>
            <a:ext cx="1910203" cy="137110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77" name="Прямоугольник 4">
            <a:extLst>
              <a:ext uri="{FF2B5EF4-FFF2-40B4-BE49-F238E27FC236}">
                <a16:creationId xmlns:a16="http://schemas.microsoft.com/office/drawing/2014/main" id="{4738FA58-C0D8-4474-9E5D-C09E6679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768" y="2276872"/>
            <a:ext cx="596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ЛОСЬ</a:t>
            </a:r>
          </a:p>
        </p:txBody>
      </p:sp>
      <p:sp>
        <p:nvSpPr>
          <p:cNvPr id="78" name="Прямоугольник 4">
            <a:extLst>
              <a:ext uri="{FF2B5EF4-FFF2-40B4-BE49-F238E27FC236}">
                <a16:creationId xmlns:a16="http://schemas.microsoft.com/office/drawing/2014/main" id="{5F15CAC3-967D-4C22-8818-3EB872AF9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323" y="3789040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КАБАН</a:t>
            </a:r>
          </a:p>
        </p:txBody>
      </p:sp>
      <p:sp>
        <p:nvSpPr>
          <p:cNvPr id="79" name="Прямоугольник 4">
            <a:extLst>
              <a:ext uri="{FF2B5EF4-FFF2-40B4-BE49-F238E27FC236}">
                <a16:creationId xmlns:a16="http://schemas.microsoft.com/office/drawing/2014/main" id="{6A74ED2A-35CC-4016-A499-12939C41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86" y="5229200"/>
            <a:ext cx="896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МЕДВЕДЬ</a:t>
            </a:r>
          </a:p>
        </p:txBody>
      </p:sp>
      <p:graphicFrame>
        <p:nvGraphicFramePr>
          <p:cNvPr id="80" name="Диаграмма 27"/>
          <p:cNvGraphicFramePr>
            <a:graphicFrameLocks/>
          </p:cNvGraphicFramePr>
          <p:nvPr/>
        </p:nvGraphicFramePr>
        <p:xfrm>
          <a:off x="6660232" y="2492896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1" name="Диаграмма 28"/>
          <p:cNvGraphicFramePr>
            <a:graphicFrameLocks/>
          </p:cNvGraphicFramePr>
          <p:nvPr/>
        </p:nvGraphicFramePr>
        <p:xfrm>
          <a:off x="6660232" y="4005064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2" name="Диаграмма 29"/>
          <p:cNvGraphicFramePr>
            <a:graphicFrameLocks/>
          </p:cNvGraphicFramePr>
          <p:nvPr/>
        </p:nvGraphicFramePr>
        <p:xfrm>
          <a:off x="6660232" y="5445224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338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020272" y="645333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34" name="Freeform 2"/>
          <p:cNvSpPr>
            <a:spLocks noChangeArrowheads="1"/>
          </p:cNvSpPr>
          <p:nvPr/>
        </p:nvSpPr>
        <p:spPr bwMode="auto">
          <a:xfrm>
            <a:off x="1071563" y="1357313"/>
            <a:ext cx="7858005" cy="500062"/>
          </a:xfrm>
          <a:custGeom>
            <a:avLst/>
            <a:gdLst>
              <a:gd name="T0" fmla="*/ 137083 w 7643866"/>
              <a:gd name="T1" fmla="*/ 0 h 357190"/>
              <a:gd name="T2" fmla="*/ 17464004 w 7643866"/>
              <a:gd name="T3" fmla="*/ 0 h 357190"/>
              <a:gd name="T4" fmla="*/ 17601083 w 7643866"/>
              <a:gd name="T5" fmla="*/ 374967941 h 357190"/>
              <a:gd name="T6" fmla="*/ 17601083 w 7643866"/>
              <a:gd name="T7" fmla="*/ 2147483647 h 357190"/>
              <a:gd name="T8" fmla="*/ 0 w 7643866"/>
              <a:gd name="T9" fmla="*/ 2147483647 h 357190"/>
              <a:gd name="T10" fmla="*/ 0 w 7643866"/>
              <a:gd name="T11" fmla="*/ 374967941 h 357190"/>
              <a:gd name="T12" fmla="*/ 40154 w 7643866"/>
              <a:gd name="T13" fmla="*/ 109828568 h 357190"/>
              <a:gd name="T14" fmla="*/ 137083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3"/>
          <p:cNvSpPr>
            <a:spLocks noChangeArrowheads="1"/>
          </p:cNvSpPr>
          <p:nvPr/>
        </p:nvSpPr>
        <p:spPr bwMode="auto">
          <a:xfrm>
            <a:off x="1071563" y="714375"/>
            <a:ext cx="7871246" cy="500063"/>
          </a:xfrm>
          <a:custGeom>
            <a:avLst/>
            <a:gdLst>
              <a:gd name="T0" fmla="*/ 137083 w 7643866"/>
              <a:gd name="T1" fmla="*/ 0 h 357190"/>
              <a:gd name="T2" fmla="*/ 17464004 w 7643866"/>
              <a:gd name="T3" fmla="*/ 0 h 357190"/>
              <a:gd name="T4" fmla="*/ 17601083 w 7643866"/>
              <a:gd name="T5" fmla="*/ 374989658 h 357190"/>
              <a:gd name="T6" fmla="*/ 17601083 w 7643866"/>
              <a:gd name="T7" fmla="*/ 2147483647 h 357190"/>
              <a:gd name="T8" fmla="*/ 0 w 7643866"/>
              <a:gd name="T9" fmla="*/ 2147483647 h 357190"/>
              <a:gd name="T10" fmla="*/ 0 w 7643866"/>
              <a:gd name="T11" fmla="*/ 374989658 h 357190"/>
              <a:gd name="T12" fmla="*/ 40154 w 7643866"/>
              <a:gd name="T13" fmla="*/ 109836762 h 357190"/>
              <a:gd name="T14" fmla="*/ 137083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07950" y="815975"/>
            <a:ext cx="9350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7950" y="1458913"/>
            <a:ext cx="1295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177733" y="122329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138906" y="1845407"/>
            <a:ext cx="865188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143000" y="714375"/>
            <a:ext cx="77152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43000" y="1357313"/>
            <a:ext cx="71437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6" name="Freeform 12"/>
          <p:cNvSpPr>
            <a:spLocks noChangeArrowheads="1"/>
          </p:cNvSpPr>
          <p:nvPr/>
        </p:nvSpPr>
        <p:spPr bwMode="auto">
          <a:xfrm>
            <a:off x="6229231" y="1989604"/>
            <a:ext cx="2700337" cy="857250"/>
          </a:xfrm>
          <a:custGeom>
            <a:avLst/>
            <a:gdLst>
              <a:gd name="T0" fmla="*/ 6673 w 2357437"/>
              <a:gd name="T1" fmla="*/ 0 h 642938"/>
              <a:gd name="T2" fmla="*/ 146794 w 2357437"/>
              <a:gd name="T3" fmla="*/ 0 h 642938"/>
              <a:gd name="T4" fmla="*/ 146794 w 2357437"/>
              <a:gd name="T5" fmla="*/ 0 h 642938"/>
              <a:gd name="T6" fmla="*/ 146794 w 2357437"/>
              <a:gd name="T7" fmla="*/ 9514125 h 642938"/>
              <a:gd name="T8" fmla="*/ 140121 w 2357437"/>
              <a:gd name="T9" fmla="*/ 11416963 h 642938"/>
              <a:gd name="T10" fmla="*/ 0 w 2357437"/>
              <a:gd name="T11" fmla="*/ 11416963 h 642938"/>
              <a:gd name="T12" fmla="*/ 0 w 2357437"/>
              <a:gd name="T13" fmla="*/ 11416963 h 642938"/>
              <a:gd name="T14" fmla="*/ 0 w 2357437"/>
              <a:gd name="T15" fmla="*/ 1902870 h 642938"/>
              <a:gd name="T16" fmla="*/ 6673 w 2357437"/>
              <a:gd name="T17" fmla="*/ 0 h 6429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7437"/>
              <a:gd name="T28" fmla="*/ 0 h 642938"/>
              <a:gd name="T29" fmla="*/ 2357437 w 2357437"/>
              <a:gd name="T30" fmla="*/ 642938 h 6429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7437" h="642938">
                <a:moveTo>
                  <a:pt x="107158" y="0"/>
                </a:moveTo>
                <a:lnTo>
                  <a:pt x="2357437" y="0"/>
                </a:lnTo>
                <a:lnTo>
                  <a:pt x="2357437" y="535780"/>
                </a:lnTo>
                <a:cubicBezTo>
                  <a:pt x="2357437" y="594962"/>
                  <a:pt x="2309461" y="642938"/>
                  <a:pt x="2250279" y="642938"/>
                </a:cubicBezTo>
                <a:lnTo>
                  <a:pt x="0" y="642938"/>
                </a:lnTo>
                <a:lnTo>
                  <a:pt x="0" y="107158"/>
                </a:lnTo>
                <a:cubicBezTo>
                  <a:pt x="0" y="47976"/>
                  <a:pt x="47976" y="0"/>
                  <a:pt x="10715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6229232" y="1989605"/>
            <a:ext cx="2700336" cy="1048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Создано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567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площадок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накопления ТКО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142874" y="4714251"/>
            <a:ext cx="5869162" cy="497905"/>
          </a:xfrm>
          <a:custGeom>
            <a:avLst/>
            <a:gdLst>
              <a:gd name="T0" fmla="*/ 138457 w 2714625"/>
              <a:gd name="T1" fmla="*/ 0 h 857250"/>
              <a:gd name="T2" fmla="*/ 2630603 w 2714625"/>
              <a:gd name="T3" fmla="*/ 0 h 857250"/>
              <a:gd name="T4" fmla="*/ 2630603 w 2714625"/>
              <a:gd name="T5" fmla="*/ 0 h 857250"/>
              <a:gd name="T6" fmla="*/ 2630603 w 2714625"/>
              <a:gd name="T7" fmla="*/ 3055294 h 857250"/>
              <a:gd name="T8" fmla="*/ 2492149 w 2714625"/>
              <a:gd name="T9" fmla="*/ 3666365 h 857250"/>
              <a:gd name="T10" fmla="*/ 0 w 2714625"/>
              <a:gd name="T11" fmla="*/ 3666365 h 857250"/>
              <a:gd name="T12" fmla="*/ 0 w 2714625"/>
              <a:gd name="T13" fmla="*/ 3666365 h 857250"/>
              <a:gd name="T14" fmla="*/ 0 w 2714625"/>
              <a:gd name="T15" fmla="*/ 611075 h 857250"/>
              <a:gd name="T16" fmla="*/ 138457 w 27146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14625"/>
              <a:gd name="T28" fmla="*/ 0 h 857250"/>
              <a:gd name="T29" fmla="*/ 2714625 w 27146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14625" h="857250">
                <a:moveTo>
                  <a:pt x="142878" y="0"/>
                </a:moveTo>
                <a:lnTo>
                  <a:pt x="2714625" y="0"/>
                </a:lnTo>
                <a:lnTo>
                  <a:pt x="2714625" y="714372"/>
                </a:lnTo>
                <a:cubicBezTo>
                  <a:pt x="2714625" y="793281"/>
                  <a:pt x="2650656" y="857250"/>
                  <a:pt x="25717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2" charset="0"/>
              </a:rPr>
              <a:t>8,376943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42875" y="4642243"/>
            <a:ext cx="572527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принято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25,3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тыс. штук ртутьсодержащих ламп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68,5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тыс. штук батареек</a:t>
            </a: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190798" y="1988840"/>
            <a:ext cx="5821362" cy="857250"/>
          </a:xfrm>
          <a:custGeom>
            <a:avLst/>
            <a:gdLst>
              <a:gd name="T0" fmla="*/ 10160112 w 2928937"/>
              <a:gd name="T1" fmla="*/ 0 h 857250"/>
              <a:gd name="T2" fmla="*/ 208277991 w 2928937"/>
              <a:gd name="T3" fmla="*/ 0 h 857250"/>
              <a:gd name="T4" fmla="*/ 208277991 w 2928937"/>
              <a:gd name="T5" fmla="*/ 0 h 857250"/>
              <a:gd name="T6" fmla="*/ 208277991 w 2928937"/>
              <a:gd name="T7" fmla="*/ 20246035 h 857250"/>
              <a:gd name="T8" fmla="*/ 198117267 w 2928937"/>
              <a:gd name="T9" fmla="*/ 24295359 h 857250"/>
              <a:gd name="T10" fmla="*/ 0 w 2928937"/>
              <a:gd name="T11" fmla="*/ 24295359 h 857250"/>
              <a:gd name="T12" fmla="*/ 0 w 2928937"/>
              <a:gd name="T13" fmla="*/ 24295359 h 857250"/>
              <a:gd name="T14" fmla="*/ 0 w 2928937"/>
              <a:gd name="T15" fmla="*/ 4049304 h 857250"/>
              <a:gd name="T16" fmla="*/ 10160112 w 2928937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8937"/>
              <a:gd name="T28" fmla="*/ 0 h 857250"/>
              <a:gd name="T29" fmla="*/ 2928937 w 2928937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8937" h="857250">
                <a:moveTo>
                  <a:pt x="142878" y="0"/>
                </a:moveTo>
                <a:lnTo>
                  <a:pt x="2928937" y="0"/>
                </a:lnTo>
                <a:lnTo>
                  <a:pt x="2928937" y="714372"/>
                </a:lnTo>
                <a:cubicBezTo>
                  <a:pt x="2928937" y="793281"/>
                  <a:pt x="2864968" y="857250"/>
                  <a:pt x="2786059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2" charset="0"/>
              </a:rPr>
              <a:t>общей площадью 8,376943 га</a:t>
            </a:r>
          </a:p>
        </p:txBody>
      </p:sp>
      <p:pic>
        <p:nvPicPr>
          <p:cNvPr id="53" name="Picture 24"/>
          <p:cNvPicPr>
            <a:picLocks noChangeAspect="1" noChangeArrowheads="1"/>
          </p:cNvPicPr>
          <p:nvPr/>
        </p:nvPicPr>
        <p:blipFill>
          <a:blip r:embed="rId3" cstate="print"/>
          <a:srcRect t="7692" b="3845"/>
          <a:stretch>
            <a:fillRect/>
          </a:stretch>
        </p:blipFill>
        <p:spPr bwMode="auto">
          <a:xfrm>
            <a:off x="200575" y="2933756"/>
            <a:ext cx="2762042" cy="163075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pic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90798" y="1988840"/>
            <a:ext cx="582123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обеспечено транспортирование отходов,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приобретена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1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единица специализированной техники,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закуплено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1451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контейнер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4" cstate="print"/>
          <a:srcRect l="9068" t="11395" r="12711" b="7605"/>
          <a:stretch>
            <a:fillRect/>
          </a:stretch>
        </p:blipFill>
        <p:spPr bwMode="auto">
          <a:xfrm>
            <a:off x="6228184" y="2941320"/>
            <a:ext cx="2700337" cy="164306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" name="Oval 48"/>
          <p:cNvSpPr>
            <a:spLocks noChangeArrowheads="1"/>
          </p:cNvSpPr>
          <p:nvPr/>
        </p:nvSpPr>
        <p:spPr bwMode="auto">
          <a:xfrm>
            <a:off x="6229232" y="1989604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61" name="Oval 48"/>
          <p:cNvSpPr>
            <a:spLocks noChangeArrowheads="1"/>
          </p:cNvSpPr>
          <p:nvPr/>
        </p:nvSpPr>
        <p:spPr bwMode="auto">
          <a:xfrm>
            <a:off x="180083" y="1988840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63" name="Oval 48"/>
          <p:cNvSpPr>
            <a:spLocks noChangeArrowheads="1"/>
          </p:cNvSpPr>
          <p:nvPr/>
        </p:nvSpPr>
        <p:spPr bwMode="auto">
          <a:xfrm>
            <a:off x="142875" y="4714251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pic>
        <p:nvPicPr>
          <p:cNvPr id="2" name="Picture 2" descr="C:\Users\Nekrasova\Desktop\отчет за 2019 год\от специалистов\rtutnyelampy.jpg">
            <a:extLst>
              <a:ext uri="{FF2B5EF4-FFF2-40B4-BE49-F238E27FC236}">
                <a16:creationId xmlns:a16="http://schemas.microsoft.com/office/drawing/2014/main" id="{703253F4-CA6F-A743-D941-2285B182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4" y="5350047"/>
            <a:ext cx="1983544" cy="1313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C:\Users\Nekrasova\Desktop\отчет за 2019 год\от специалистов\scale_1200.jpg">
            <a:extLst>
              <a:ext uri="{FF2B5EF4-FFF2-40B4-BE49-F238E27FC236}">
                <a16:creationId xmlns:a16="http://schemas.microsoft.com/office/drawing/2014/main" id="{3A427BEE-24D7-F9BE-221C-43F7A7F2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8221" y="5350047"/>
            <a:ext cx="2033815" cy="13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DBDC9-A94F-5B90-F0B9-5D218149A9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6"/>
          <a:stretch/>
        </p:blipFill>
        <p:spPr>
          <a:xfrm>
            <a:off x="6228185" y="4683785"/>
            <a:ext cx="2700336" cy="19690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6C61F5-C515-31F1-D431-F28F1D6D77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2"/>
          <a:stretch/>
        </p:blipFill>
        <p:spPr>
          <a:xfrm>
            <a:off x="2195735" y="5350047"/>
            <a:ext cx="1641737" cy="1350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7FADB-E163-1830-2F09-A2FE0F7EE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03" y="2933756"/>
            <a:ext cx="2926933" cy="16629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C516598-B926-D298-7B7E-531D7BFC5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>
          <a:xfrm>
            <a:off x="251520" y="2467498"/>
            <a:ext cx="2747217" cy="1864134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1083474" y="1295935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2064 h 357190"/>
              <a:gd name="T6" fmla="*/ 14519398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>
            <a:off x="1071563" y="692696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950" y="794296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9861" y="1397535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14313" y="1192759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37874" y="1787743"/>
            <a:ext cx="865188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43000" y="692696"/>
            <a:ext cx="77152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54911" y="1295935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flipH="1" flipV="1">
            <a:off x="222132" y="4581126"/>
            <a:ext cx="2837697" cy="1944218"/>
          </a:xfrm>
          <a:custGeom>
            <a:avLst/>
            <a:gdLst>
              <a:gd name="T0" fmla="*/ 914608 w 2928937"/>
              <a:gd name="T1" fmla="*/ 0 h 857250"/>
              <a:gd name="T2" fmla="*/ 18749090 w 2928937"/>
              <a:gd name="T3" fmla="*/ 0 h 857250"/>
              <a:gd name="T4" fmla="*/ 18749090 w 2928937"/>
              <a:gd name="T5" fmla="*/ 0 h 857250"/>
              <a:gd name="T6" fmla="*/ 18749090 w 2928937"/>
              <a:gd name="T7" fmla="*/ 8180968 h 857250"/>
              <a:gd name="T8" fmla="*/ 17834444 w 2928937"/>
              <a:gd name="T9" fmla="*/ 9817209 h 857250"/>
              <a:gd name="T10" fmla="*/ 0 w 2928937"/>
              <a:gd name="T11" fmla="*/ 9817209 h 857250"/>
              <a:gd name="T12" fmla="*/ 0 w 2928937"/>
              <a:gd name="T13" fmla="*/ 9817209 h 857250"/>
              <a:gd name="T14" fmla="*/ 0 w 2928937"/>
              <a:gd name="T15" fmla="*/ 1636232 h 857250"/>
              <a:gd name="T16" fmla="*/ 914608 w 2928937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8937"/>
              <a:gd name="T28" fmla="*/ 0 h 857250"/>
              <a:gd name="T29" fmla="*/ 2928937 w 2928937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8937" h="857250">
                <a:moveTo>
                  <a:pt x="142878" y="0"/>
                </a:moveTo>
                <a:lnTo>
                  <a:pt x="2928937" y="0"/>
                </a:lnTo>
                <a:lnTo>
                  <a:pt x="2928937" y="714372"/>
                </a:lnTo>
                <a:cubicBezTo>
                  <a:pt x="2928937" y="793281"/>
                  <a:pt x="2864968" y="857250"/>
                  <a:pt x="2786059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>
                <a:solidFill>
                  <a:srgbClr val="FFFFFF"/>
                </a:solidFill>
                <a:latin typeface="Calibri" pitchFamily="32" charset="0"/>
              </a:rPr>
              <a:t>общей площадью 8,376943 га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20" name="Oval 48"/>
          <p:cNvSpPr>
            <a:spLocks noChangeArrowheads="1"/>
          </p:cNvSpPr>
          <p:nvPr/>
        </p:nvSpPr>
        <p:spPr bwMode="auto">
          <a:xfrm>
            <a:off x="243707" y="4581477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flipH="1">
            <a:off x="137872" y="4509120"/>
            <a:ext cx="2921960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в ходе рейдовых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мероприятий выявлено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464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несанкционированные свалки (в т.ч. с навалами) общей площадью</a:t>
            </a:r>
            <a:r>
              <a:rPr lang="ru-RU" altLang="ru-RU" sz="1600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27,35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га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ликвидировано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435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свалок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(в т.ч. с навалами), площадью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40,83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га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010432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48" name="Freeform 13"/>
          <p:cNvSpPr>
            <a:spLocks noChangeArrowheads="1"/>
          </p:cNvSpPr>
          <p:nvPr/>
        </p:nvSpPr>
        <p:spPr bwMode="auto">
          <a:xfrm>
            <a:off x="251520" y="1916832"/>
            <a:ext cx="8746446" cy="431354"/>
          </a:xfrm>
          <a:custGeom>
            <a:avLst/>
            <a:gdLst>
              <a:gd name="T0" fmla="*/ 34858 w 2571750"/>
              <a:gd name="T1" fmla="*/ 0 h 571500"/>
              <a:gd name="T2" fmla="*/ 941131 w 2571750"/>
              <a:gd name="T3" fmla="*/ 0 h 571500"/>
              <a:gd name="T4" fmla="*/ 941131 w 2571750"/>
              <a:gd name="T5" fmla="*/ 0 h 571500"/>
              <a:gd name="T6" fmla="*/ 941131 w 2571750"/>
              <a:gd name="T7" fmla="*/ 2411022 h 571500"/>
              <a:gd name="T8" fmla="*/ 906273 w 2571750"/>
              <a:gd name="T9" fmla="*/ 2893238 h 571500"/>
              <a:gd name="T10" fmla="*/ 0 w 2571750"/>
              <a:gd name="T11" fmla="*/ 2893238 h 571500"/>
              <a:gd name="T12" fmla="*/ 0 w 2571750"/>
              <a:gd name="T13" fmla="*/ 2893238 h 571500"/>
              <a:gd name="T14" fmla="*/ 0 w 2571750"/>
              <a:gd name="T15" fmla="*/ 482215 h 571500"/>
              <a:gd name="T16" fmla="*/ 34858 w 2571750"/>
              <a:gd name="T17" fmla="*/ 0 h 571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1750"/>
              <a:gd name="T28" fmla="*/ 0 h 571500"/>
              <a:gd name="T29" fmla="*/ 2571750 w 2571750"/>
              <a:gd name="T30" fmla="*/ 571500 h 571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1750" h="571500">
                <a:moveTo>
                  <a:pt x="95252" y="0"/>
                </a:moveTo>
                <a:lnTo>
                  <a:pt x="2571750" y="0"/>
                </a:lnTo>
                <a:lnTo>
                  <a:pt x="2571750" y="476248"/>
                </a:lnTo>
                <a:cubicBezTo>
                  <a:pt x="2571750" y="528854"/>
                  <a:pt x="2529104" y="571500"/>
                  <a:pt x="2476498" y="571500"/>
                </a:cubicBezTo>
                <a:lnTo>
                  <a:pt x="0" y="571500"/>
                </a:ln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23527" y="1928802"/>
            <a:ext cx="843819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 ликвидировано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47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поселенческих свалок на территории 23 муниципальных образований</a:t>
            </a:r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251520" y="191683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4409" y="2442302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alibri" pitchFamily="32" charset="0"/>
              </a:rPr>
              <a:t>ДО</a:t>
            </a:r>
            <a:endParaRPr lang="ru-RU" b="1" dirty="0"/>
          </a:p>
        </p:txBody>
      </p:sp>
      <p:pic>
        <p:nvPicPr>
          <p:cNvPr id="11" name="Picture 3" descr="C:\Users\Nagovitsyna\Desktop\После 1.jpg">
            <a:extLst>
              <a:ext uri="{FF2B5EF4-FFF2-40B4-BE49-F238E27FC236}">
                <a16:creationId xmlns:a16="http://schemas.microsoft.com/office/drawing/2014/main" id="{BB2B2C65-1B85-B892-09F6-A87D5307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90" y="4575949"/>
            <a:ext cx="2610376" cy="1949395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govitsyna\Desktop\До 1.jpg">
            <a:extLst>
              <a:ext uri="{FF2B5EF4-FFF2-40B4-BE49-F238E27FC236}">
                <a16:creationId xmlns:a16="http://schemas.microsoft.com/office/drawing/2014/main" id="{4F9DE9E9-0933-F70A-9539-874F24A2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/>
          <a:stretch/>
        </p:blipFill>
        <p:spPr bwMode="auto">
          <a:xfrm>
            <a:off x="3107805" y="4583213"/>
            <a:ext cx="3192387" cy="194213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7B49BE3-DFD8-93D0-FCB4-8F8D930D4EC5}"/>
              </a:ext>
            </a:extLst>
          </p:cNvPr>
          <p:cNvSpPr/>
          <p:nvPr/>
        </p:nvSpPr>
        <p:spPr>
          <a:xfrm>
            <a:off x="5868144" y="4575949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Calibri" pitchFamily="32" charset="0"/>
              </a:rPr>
              <a:t>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46ABE3-A60B-7D6F-7FDF-DA681778CAE1}"/>
              </a:ext>
            </a:extLst>
          </p:cNvPr>
          <p:cNvSpPr/>
          <p:nvPr/>
        </p:nvSpPr>
        <p:spPr>
          <a:xfrm>
            <a:off x="8098545" y="4622032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itchFamily="32" charset="0"/>
              </a:rPr>
              <a:t>ПОСЛЕ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A631D9-17B6-9C71-8C54-34A02E768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6612" y="2467497"/>
            <a:ext cx="2441354" cy="187860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CD593C-ECBD-954B-0A2D-148AE1A4E4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05" y="2459049"/>
            <a:ext cx="3339740" cy="187860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486261" y="2468215"/>
            <a:ext cx="9579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b="1" dirty="0">
                <a:latin typeface="Calibri" pitchFamily="32" charset="0"/>
              </a:rPr>
              <a:t>после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3"/>
          <p:cNvSpPr>
            <a:spLocks noChangeArrowheads="1"/>
          </p:cNvSpPr>
          <p:nvPr/>
        </p:nvSpPr>
        <p:spPr bwMode="auto">
          <a:xfrm>
            <a:off x="6586959" y="5296153"/>
            <a:ext cx="2305521" cy="1373207"/>
          </a:xfrm>
          <a:custGeom>
            <a:avLst/>
            <a:gdLst>
              <a:gd name="T0" fmla="*/ 274731 w 4214812"/>
              <a:gd name="T1" fmla="*/ 0 h 2643188"/>
              <a:gd name="T2" fmla="*/ 2628448 w 4214812"/>
              <a:gd name="T3" fmla="*/ 0 h 2643188"/>
              <a:gd name="T4" fmla="*/ 2628448 w 4214812"/>
              <a:gd name="T5" fmla="*/ 0 h 2643188"/>
              <a:gd name="T6" fmla="*/ 2628448 w 4214812"/>
              <a:gd name="T7" fmla="*/ 137320 h 2643188"/>
              <a:gd name="T8" fmla="*/ 2353710 w 4214812"/>
              <a:gd name="T9" fmla="*/ 164785 h 2643188"/>
              <a:gd name="T10" fmla="*/ 0 w 4214812"/>
              <a:gd name="T11" fmla="*/ 164785 h 2643188"/>
              <a:gd name="T12" fmla="*/ 0 w 4214812"/>
              <a:gd name="T13" fmla="*/ 164785 h 2643188"/>
              <a:gd name="T14" fmla="*/ 0 w 4214812"/>
              <a:gd name="T15" fmla="*/ 27465 h 2643188"/>
              <a:gd name="T16" fmla="*/ 274731 w 4214812"/>
              <a:gd name="T17" fmla="*/ 0 h 2643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2643188"/>
              <a:gd name="T29" fmla="*/ 4214812 w 4214812"/>
              <a:gd name="T30" fmla="*/ 2643188 h 26431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2643188">
                <a:moveTo>
                  <a:pt x="440540" y="0"/>
                </a:moveTo>
                <a:lnTo>
                  <a:pt x="4214812" y="0"/>
                </a:lnTo>
                <a:lnTo>
                  <a:pt x="4214812" y="2202648"/>
                </a:lnTo>
                <a:cubicBezTo>
                  <a:pt x="4214812" y="2445952"/>
                  <a:pt x="4017576" y="2643188"/>
                  <a:pt x="3774272" y="2643188"/>
                </a:cubicBezTo>
                <a:lnTo>
                  <a:pt x="0" y="2643188"/>
                </a:lnTo>
                <a:lnTo>
                  <a:pt x="0" y="440540"/>
                </a:lnTo>
                <a:cubicBezTo>
                  <a:pt x="0" y="197236"/>
                  <a:pt x="197236" y="0"/>
                  <a:pt x="44054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8" name="Freeform 2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2064 h 357190"/>
              <a:gd name="T6" fmla="*/ 14519398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Freeform 3"/>
          <p:cNvSpPr>
            <a:spLocks noChangeArrowheads="1"/>
          </p:cNvSpPr>
          <p:nvPr/>
        </p:nvSpPr>
        <p:spPr bwMode="auto">
          <a:xfrm>
            <a:off x="1071563" y="661581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8286750" y="6492875"/>
            <a:ext cx="847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C40902-0ABD-44C2-A52C-5441A7C93FB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7950" y="763181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214313" y="1161644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142875" y="1648014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1143000" y="661581"/>
            <a:ext cx="7786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8" name="Freeform 12"/>
          <p:cNvSpPr>
            <a:spLocks noChangeArrowheads="1"/>
          </p:cNvSpPr>
          <p:nvPr/>
        </p:nvSpPr>
        <p:spPr bwMode="auto">
          <a:xfrm>
            <a:off x="142875" y="2954609"/>
            <a:ext cx="4357688" cy="1842543"/>
          </a:xfrm>
          <a:custGeom>
            <a:avLst/>
            <a:gdLst>
              <a:gd name="T0" fmla="*/ 907301 w 4000500"/>
              <a:gd name="T1" fmla="*/ 0 h 2143125"/>
              <a:gd name="T2" fmla="*/ 10106788 w 4000500"/>
              <a:gd name="T3" fmla="*/ 0 h 2143125"/>
              <a:gd name="T4" fmla="*/ 10161549 w 4000500"/>
              <a:gd name="T5" fmla="*/ 11984 h 2143125"/>
              <a:gd name="T6" fmla="*/ 10161549 w 4000500"/>
              <a:gd name="T7" fmla="*/ 992694 h 2143125"/>
              <a:gd name="T8" fmla="*/ 9254243 w 4000500"/>
              <a:gd name="T9" fmla="*/ 1191233 h 2143125"/>
              <a:gd name="T10" fmla="*/ 54767 w 4000500"/>
              <a:gd name="T11" fmla="*/ 1191233 h 2143125"/>
              <a:gd name="T12" fmla="*/ 0 w 4000500"/>
              <a:gd name="T13" fmla="*/ 1179250 h 2143125"/>
              <a:gd name="T14" fmla="*/ 0 w 4000500"/>
              <a:gd name="T15" fmla="*/ 198544 h 2143125"/>
              <a:gd name="T16" fmla="*/ 907301 w 4000500"/>
              <a:gd name="T17" fmla="*/ 0 h 2143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00500"/>
              <a:gd name="T28" fmla="*/ 0 h 2143125"/>
              <a:gd name="T29" fmla="*/ 4000500 w 4000500"/>
              <a:gd name="T30" fmla="*/ 2143125 h 2143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00500" h="2143125">
                <a:moveTo>
                  <a:pt x="357195" y="0"/>
                </a:moveTo>
                <a:lnTo>
                  <a:pt x="3978940" y="0"/>
                </a:lnTo>
                <a:cubicBezTo>
                  <a:pt x="3990847" y="0"/>
                  <a:pt x="4000500" y="9653"/>
                  <a:pt x="4000500" y="21560"/>
                </a:cubicBezTo>
                <a:lnTo>
                  <a:pt x="4000500" y="1785930"/>
                </a:lnTo>
                <a:cubicBezTo>
                  <a:pt x="4000500" y="1983203"/>
                  <a:pt x="3840578" y="2143125"/>
                  <a:pt x="3643305" y="2143125"/>
                </a:cubicBezTo>
                <a:lnTo>
                  <a:pt x="21560" y="2143125"/>
                </a:lnTo>
                <a:cubicBezTo>
                  <a:pt x="9653" y="2143125"/>
                  <a:pt x="0" y="2133472"/>
                  <a:pt x="0" y="2121565"/>
                </a:cubicBezTo>
                <a:lnTo>
                  <a:pt x="0" y="357195"/>
                </a:lnTo>
                <a:cubicBezTo>
                  <a:pt x="0" y="159922"/>
                  <a:pt x="159922" y="0"/>
                  <a:pt x="357195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Freeform 13"/>
          <p:cNvSpPr>
            <a:spLocks noChangeArrowheads="1"/>
          </p:cNvSpPr>
          <p:nvPr/>
        </p:nvSpPr>
        <p:spPr bwMode="auto">
          <a:xfrm>
            <a:off x="4645418" y="2952909"/>
            <a:ext cx="4247062" cy="1866602"/>
          </a:xfrm>
          <a:custGeom>
            <a:avLst/>
            <a:gdLst>
              <a:gd name="T0" fmla="*/ 274733 w 4214812"/>
              <a:gd name="T1" fmla="*/ 0 h 2643188"/>
              <a:gd name="T2" fmla="*/ 2628470 w 4214812"/>
              <a:gd name="T3" fmla="*/ 0 h 2643188"/>
              <a:gd name="T4" fmla="*/ 2628470 w 4214812"/>
              <a:gd name="T5" fmla="*/ 0 h 2643188"/>
              <a:gd name="T6" fmla="*/ 2628470 w 4214812"/>
              <a:gd name="T7" fmla="*/ 219957 h 2643188"/>
              <a:gd name="T8" fmla="*/ 2353728 w 4214812"/>
              <a:gd name="T9" fmla="*/ 263950 h 2643188"/>
              <a:gd name="T10" fmla="*/ 0 w 4214812"/>
              <a:gd name="T11" fmla="*/ 263950 h 2643188"/>
              <a:gd name="T12" fmla="*/ 0 w 4214812"/>
              <a:gd name="T13" fmla="*/ 263950 h 2643188"/>
              <a:gd name="T14" fmla="*/ 0 w 4214812"/>
              <a:gd name="T15" fmla="*/ 43992 h 2643188"/>
              <a:gd name="T16" fmla="*/ 274733 w 4214812"/>
              <a:gd name="T17" fmla="*/ 0 h 2643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2643188"/>
              <a:gd name="T29" fmla="*/ 4214812 w 4214812"/>
              <a:gd name="T30" fmla="*/ 2643188 h 26431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2643188">
                <a:moveTo>
                  <a:pt x="440540" y="0"/>
                </a:moveTo>
                <a:lnTo>
                  <a:pt x="4214812" y="0"/>
                </a:lnTo>
                <a:lnTo>
                  <a:pt x="4214812" y="2202648"/>
                </a:lnTo>
                <a:cubicBezTo>
                  <a:pt x="4214812" y="2445952"/>
                  <a:pt x="4017576" y="2643188"/>
                  <a:pt x="3774272" y="2643188"/>
                </a:cubicBezTo>
                <a:lnTo>
                  <a:pt x="0" y="2643188"/>
                </a:lnTo>
                <a:lnTo>
                  <a:pt x="0" y="440540"/>
                </a:lnTo>
                <a:cubicBezTo>
                  <a:pt x="0" y="197236"/>
                  <a:pt x="197236" y="0"/>
                  <a:pt x="44054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4658576" y="2924944"/>
            <a:ext cx="4286249" cy="186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Заключены контракты на проведение работ по проектированию:</a:t>
            </a:r>
          </a:p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Calibri" pitchFamily="32" charset="0"/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комплексных объектов по обращению с ТКО в Яранском и Вятскополянском районах,</a:t>
            </a:r>
          </a:p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Calibri" pitchFamily="32" charset="0"/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мусоросортировочных станций в Шабалинском районе и Лузском муниципальном округе. Завершение работ - 2024 год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42875" y="1788125"/>
            <a:ext cx="4286249" cy="1079399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«Ликвидация (рекультивация) свалок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 в границах городов на территории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Кировской области»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4645025" y="1780187"/>
            <a:ext cx="4284663" cy="107950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  <a:cs typeface="Times New Roman" pitchFamily="16" charset="0"/>
              </a:rPr>
              <a:t>«Формирование комплексной системы обращения с твердыми коммунальными отходами на территории Кировской области»</a:t>
            </a:r>
          </a:p>
        </p:txBody>
      </p:sp>
      <p:pic>
        <p:nvPicPr>
          <p:cNvPr id="1128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27" y="4912733"/>
            <a:ext cx="481540" cy="5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5" name="Text Box 19"/>
          <p:cNvSpPr txBox="1">
            <a:spLocks noChangeArrowheads="1"/>
          </p:cNvSpPr>
          <p:nvPr/>
        </p:nvSpPr>
        <p:spPr bwMode="auto">
          <a:xfrm>
            <a:off x="142875" y="2924944"/>
            <a:ext cx="4286250" cy="16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завершены работы по 2 свалкам г. Малмыж</a:t>
            </a:r>
          </a:p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по свалкам г. Кирова, г. Омутнинска работы</a:t>
            </a:r>
          </a:p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ведутся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срок окончания – 2024 год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площадь восстановленных земель – </a:t>
            </a:r>
            <a:r>
              <a:rPr lang="ru-RU" altLang="ru-RU" sz="1400" b="1" dirty="0">
                <a:solidFill>
                  <a:srgbClr val="0070C0"/>
                </a:solidFill>
              </a:rPr>
              <a:t>5,8</a:t>
            </a:r>
            <a:r>
              <a:rPr lang="ru-RU" altLang="ru-RU" sz="1400" dirty="0">
                <a:solidFill>
                  <a:schemeClr val="tx1"/>
                </a:solidFill>
              </a:rPr>
              <a:t> га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улучшилось качество жизни </a:t>
            </a:r>
            <a:r>
              <a:rPr lang="ru-RU" altLang="ru-RU" sz="1400" b="1" dirty="0">
                <a:solidFill>
                  <a:srgbClr val="0070C0"/>
                </a:solidFill>
              </a:rPr>
              <a:t>7,01  </a:t>
            </a:r>
            <a:r>
              <a:rPr lang="ru-RU" altLang="ru-RU" sz="1400" dirty="0">
                <a:solidFill>
                  <a:schemeClr val="tx1"/>
                </a:solidFill>
              </a:rPr>
              <a:t>тыс. чел.</a:t>
            </a:r>
          </a:p>
        </p:txBody>
      </p:sp>
      <p:sp>
        <p:nvSpPr>
          <p:cNvPr id="9237" name="Oval 20"/>
          <p:cNvSpPr>
            <a:spLocks noChangeArrowheads="1"/>
          </p:cNvSpPr>
          <p:nvPr/>
        </p:nvSpPr>
        <p:spPr bwMode="auto">
          <a:xfrm>
            <a:off x="274638" y="297440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9238" name="Oval 21"/>
          <p:cNvSpPr>
            <a:spLocks noChangeArrowheads="1"/>
          </p:cNvSpPr>
          <p:nvPr/>
        </p:nvSpPr>
        <p:spPr bwMode="auto">
          <a:xfrm>
            <a:off x="277813" y="3933056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9240" name="Oval 23"/>
          <p:cNvSpPr>
            <a:spLocks noChangeArrowheads="1"/>
          </p:cNvSpPr>
          <p:nvPr/>
        </p:nvSpPr>
        <p:spPr bwMode="auto">
          <a:xfrm>
            <a:off x="6586960" y="5293990"/>
            <a:ext cx="325349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4748758" y="2997646"/>
            <a:ext cx="314325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6958" y="5295663"/>
            <a:ext cx="2305521" cy="13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chemeClr val="tx1"/>
                </a:solidFill>
              </a:rPr>
              <a:t>доля населения, которому предоставлена коммунальная услуга по обращению с ТКО составляет </a:t>
            </a:r>
            <a:r>
              <a:rPr lang="ru-RU" altLang="ru-RU" sz="1400" b="1" dirty="0">
                <a:solidFill>
                  <a:srgbClr val="0070C0"/>
                </a:solidFill>
              </a:rPr>
              <a:t>98%</a:t>
            </a: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A065DB5B-A24B-9F82-B484-37270265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892616"/>
            <a:ext cx="2845944" cy="181019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\\server2\Отходы\Рекультивация свалок в границах НП\5 Малмыж\ФОТО свалка малмыж\17.11.2023 Малмыж\DJI_0002.JPG">
            <a:extLst>
              <a:ext uri="{FF2B5EF4-FFF2-40B4-BE49-F238E27FC236}">
                <a16:creationId xmlns:a16="http://schemas.microsoft.com/office/drawing/2014/main" id="{D4B1AA09-F269-F31D-4354-E8D9C3C6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041" b="6078"/>
          <a:stretch>
            <a:fillRect/>
          </a:stretch>
        </p:blipFill>
        <p:spPr bwMode="auto">
          <a:xfrm>
            <a:off x="3131840" y="4902143"/>
            <a:ext cx="2861394" cy="18202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E179B7-609B-7256-DF04-4E6AA034D576}"/>
              </a:ext>
            </a:extLst>
          </p:cNvPr>
          <p:cNvSpPr/>
          <p:nvPr/>
        </p:nvSpPr>
        <p:spPr>
          <a:xfrm>
            <a:off x="2452926" y="4883299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Calibri" pitchFamily="32" charset="0"/>
              </a:rPr>
              <a:t>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ABCC71-8CF4-E4B6-3AEB-3B70245654C0}"/>
              </a:ext>
            </a:extLst>
          </p:cNvPr>
          <p:cNvSpPr/>
          <p:nvPr/>
        </p:nvSpPr>
        <p:spPr>
          <a:xfrm>
            <a:off x="3129993" y="489261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itchFamily="32" charset="0"/>
              </a:rPr>
              <a:t>ПОСЛЕ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054D1A79-8B65-A422-61FE-BBB7BCA2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4293096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1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080 h 357190"/>
              <a:gd name="T6" fmla="*/ 14519398 w 7643866"/>
              <a:gd name="T7" fmla="*/ 298815745 h 357190"/>
              <a:gd name="T8" fmla="*/ 0 w 7643866"/>
              <a:gd name="T9" fmla="*/ 298815745 h 357190"/>
              <a:gd name="T10" fmla="*/ 0 w 7643866"/>
              <a:gd name="T11" fmla="*/ 49804080 h 357190"/>
              <a:gd name="T12" fmla="*/ 33123 w 7643866"/>
              <a:gd name="T13" fmla="*/ 1458792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2"/>
          <p:cNvSpPr>
            <a:spLocks noChangeArrowheads="1"/>
          </p:cNvSpPr>
          <p:nvPr/>
        </p:nvSpPr>
        <p:spPr bwMode="auto">
          <a:xfrm>
            <a:off x="1071563" y="651892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3"/>
          <p:cNvSpPr>
            <a:spLocks noChangeArrowheads="1"/>
          </p:cNvSpPr>
          <p:nvPr/>
        </p:nvSpPr>
        <p:spPr bwMode="auto">
          <a:xfrm>
            <a:off x="4392487" y="5420683"/>
            <a:ext cx="4572001" cy="1248677"/>
          </a:xfrm>
          <a:custGeom>
            <a:avLst/>
            <a:gdLst>
              <a:gd name="T0" fmla="*/ 576061 w 4500563"/>
              <a:gd name="T1" fmla="*/ 0 h 1428750"/>
              <a:gd name="T2" fmla="*/ 10887303 w 4500563"/>
              <a:gd name="T3" fmla="*/ 0 h 1428750"/>
              <a:gd name="T4" fmla="*/ 10887303 w 4500563"/>
              <a:gd name="T5" fmla="*/ 0 h 1428750"/>
              <a:gd name="T6" fmla="*/ 10887303 w 4500563"/>
              <a:gd name="T7" fmla="*/ 97603 h 1428750"/>
              <a:gd name="T8" fmla="*/ 10311254 w 4500563"/>
              <a:gd name="T9" fmla="*/ 117125 h 1428750"/>
              <a:gd name="T10" fmla="*/ 0 w 4500563"/>
              <a:gd name="T11" fmla="*/ 117125 h 1428750"/>
              <a:gd name="T12" fmla="*/ 0 w 4500563"/>
              <a:gd name="T13" fmla="*/ 117125 h 1428750"/>
              <a:gd name="T14" fmla="*/ 0 w 4500563"/>
              <a:gd name="T15" fmla="*/ 19520 h 1428750"/>
              <a:gd name="T16" fmla="*/ 576061 w 4500563"/>
              <a:gd name="T17" fmla="*/ 0 h 1428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00563"/>
              <a:gd name="T28" fmla="*/ 0 h 1428750"/>
              <a:gd name="T29" fmla="*/ 4500563 w 4500563"/>
              <a:gd name="T30" fmla="*/ 1428750 h 14287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00563" h="1428750">
                <a:moveTo>
                  <a:pt x="238130" y="0"/>
                </a:moveTo>
                <a:lnTo>
                  <a:pt x="4500563" y="0"/>
                </a:lnTo>
                <a:lnTo>
                  <a:pt x="4500563" y="1190620"/>
                </a:lnTo>
                <a:cubicBezTo>
                  <a:pt x="4500563" y="1322136"/>
                  <a:pt x="4393949" y="1428750"/>
                  <a:pt x="4262433" y="1428750"/>
                </a:cubicBezTo>
                <a:lnTo>
                  <a:pt x="0" y="1428750"/>
                </a:lnTo>
                <a:lnTo>
                  <a:pt x="0" y="238130"/>
                </a:lnTo>
                <a:cubicBezTo>
                  <a:pt x="0" y="106614"/>
                  <a:pt x="106614" y="0"/>
                  <a:pt x="23813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665096" y="6487499"/>
            <a:ext cx="47890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8758EA-1206-4903-8366-7882EBEC03D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143000" y="651892"/>
            <a:ext cx="785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окружающей среды и экологической безопасности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82" name="Freeform 12"/>
          <p:cNvSpPr>
            <a:spLocks noChangeArrowheads="1"/>
          </p:cNvSpPr>
          <p:nvPr/>
        </p:nvSpPr>
        <p:spPr bwMode="auto">
          <a:xfrm>
            <a:off x="191553" y="3717032"/>
            <a:ext cx="4035425" cy="1000125"/>
          </a:xfrm>
          <a:custGeom>
            <a:avLst/>
            <a:gdLst>
              <a:gd name="T0" fmla="*/ 413873 w 3571875"/>
              <a:gd name="T1" fmla="*/ 0 h 785813"/>
              <a:gd name="T2" fmla="*/ 11287180 w 3571875"/>
              <a:gd name="T3" fmla="*/ 0 h 785813"/>
              <a:gd name="T4" fmla="*/ 11287180 w 3571875"/>
              <a:gd name="T5" fmla="*/ 0 h 785813"/>
              <a:gd name="T6" fmla="*/ 11287180 w 3571875"/>
              <a:gd name="T7" fmla="*/ 7302813 h 785813"/>
              <a:gd name="T8" fmla="*/ 10873311 w 3571875"/>
              <a:gd name="T9" fmla="*/ 8763399 h 785813"/>
              <a:gd name="T10" fmla="*/ 0 w 3571875"/>
              <a:gd name="T11" fmla="*/ 8763399 h 785813"/>
              <a:gd name="T12" fmla="*/ 0 w 3571875"/>
              <a:gd name="T13" fmla="*/ 8763399 h 785813"/>
              <a:gd name="T14" fmla="*/ 0 w 3571875"/>
              <a:gd name="T15" fmla="*/ 1460585 h 785813"/>
              <a:gd name="T16" fmla="*/ 413873 w 3571875"/>
              <a:gd name="T17" fmla="*/ 0 h 7858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785813"/>
              <a:gd name="T29" fmla="*/ 3571875 w 3571875"/>
              <a:gd name="T30" fmla="*/ 785813 h 7858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785813">
                <a:moveTo>
                  <a:pt x="130971" y="0"/>
                </a:moveTo>
                <a:lnTo>
                  <a:pt x="3571875" y="0"/>
                </a:lnTo>
                <a:lnTo>
                  <a:pt x="3571875" y="654842"/>
                </a:lnTo>
                <a:cubicBezTo>
                  <a:pt x="3571875" y="727175"/>
                  <a:pt x="3513237" y="785813"/>
                  <a:pt x="3440904" y="785813"/>
                </a:cubicBezTo>
                <a:lnTo>
                  <a:pt x="0" y="785813"/>
                </a:lnTo>
                <a:lnTo>
                  <a:pt x="0" y="130971"/>
                </a:lnTo>
                <a:cubicBezTo>
                  <a:pt x="0" y="58638"/>
                  <a:pt x="58638" y="0"/>
                  <a:pt x="13097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13"/>
          <p:cNvSpPr>
            <a:spLocks noChangeArrowheads="1"/>
          </p:cNvSpPr>
          <p:nvPr/>
        </p:nvSpPr>
        <p:spPr bwMode="auto">
          <a:xfrm>
            <a:off x="4932040" y="1844824"/>
            <a:ext cx="4035425" cy="804540"/>
          </a:xfrm>
          <a:custGeom>
            <a:avLst/>
            <a:gdLst>
              <a:gd name="T0" fmla="*/ 451497 w 3571875"/>
              <a:gd name="T1" fmla="*/ 0 h 857250"/>
              <a:gd name="T2" fmla="*/ 11287180 w 3571875"/>
              <a:gd name="T3" fmla="*/ 0 h 857250"/>
              <a:gd name="T4" fmla="*/ 11287180 w 3571875"/>
              <a:gd name="T5" fmla="*/ 0 h 857250"/>
              <a:gd name="T6" fmla="*/ 11287180 w 3571875"/>
              <a:gd name="T7" fmla="*/ 299258 h 857250"/>
              <a:gd name="T8" fmla="*/ 10835676 w 3571875"/>
              <a:gd name="T9" fmla="*/ 359110 h 857250"/>
              <a:gd name="T10" fmla="*/ 0 w 3571875"/>
              <a:gd name="T11" fmla="*/ 359110 h 857250"/>
              <a:gd name="T12" fmla="*/ 0 w 3571875"/>
              <a:gd name="T13" fmla="*/ 359110 h 857250"/>
              <a:gd name="T14" fmla="*/ 0 w 3571875"/>
              <a:gd name="T15" fmla="*/ 59853 h 857250"/>
              <a:gd name="T16" fmla="*/ 451497 w 357187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857250"/>
              <a:gd name="T29" fmla="*/ 3571875 w 357187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857250">
                <a:moveTo>
                  <a:pt x="142878" y="0"/>
                </a:moveTo>
                <a:lnTo>
                  <a:pt x="3571875" y="0"/>
                </a:lnTo>
                <a:lnTo>
                  <a:pt x="3571875" y="714372"/>
                </a:lnTo>
                <a:cubicBezTo>
                  <a:pt x="3571875" y="793281"/>
                  <a:pt x="3507906" y="857250"/>
                  <a:pt x="342899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335569" y="3717032"/>
            <a:ext cx="3892549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    подготовлено </a:t>
            </a:r>
            <a:r>
              <a:rPr lang="ru-RU" altLang="ru-RU" sz="1400" b="1" dirty="0">
                <a:solidFill>
                  <a:srgbClr val="0070C0"/>
                </a:solidFill>
              </a:rPr>
              <a:t>1211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информповодов</a:t>
            </a:r>
            <a:r>
              <a:rPr lang="ru-RU" altLang="ru-RU" sz="1400" dirty="0">
                <a:solidFill>
                  <a:srgbClr val="000000"/>
                </a:solidFill>
              </a:rPr>
              <a:t>:</a:t>
            </a:r>
            <a:endParaRPr lang="en-US" altLang="ru-RU" sz="14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>61 </a:t>
            </a:r>
            <a:r>
              <a:rPr lang="ru-RU" altLang="ru-RU" sz="1400" dirty="0">
                <a:solidFill>
                  <a:srgbClr val="000000"/>
                </a:solidFill>
              </a:rPr>
              <a:t>видео сюжетов, </a:t>
            </a:r>
            <a:r>
              <a:rPr lang="ru-RU" altLang="ru-RU" sz="1400" b="1" dirty="0">
                <a:solidFill>
                  <a:srgbClr val="0070C0"/>
                </a:solidFill>
              </a:rPr>
              <a:t>5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en-US" altLang="ru-RU" sz="1400" dirty="0">
                <a:solidFill>
                  <a:srgbClr val="000000"/>
                </a:solidFill>
              </a:rPr>
              <a:t>р</a:t>
            </a:r>
            <a:r>
              <a:rPr lang="ru-RU" altLang="ru-RU" sz="1400" dirty="0" err="1">
                <a:solidFill>
                  <a:srgbClr val="000000"/>
                </a:solidFill>
              </a:rPr>
              <a:t>адиокомментариев</a:t>
            </a:r>
            <a:r>
              <a:rPr lang="en-US" altLang="ru-RU" sz="1400" dirty="0">
                <a:solidFill>
                  <a:srgbClr val="000000"/>
                </a:solidFill>
              </a:rPr>
              <a:t>,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</a:rPr>
              <a:t>50</a:t>
            </a:r>
            <a:r>
              <a:rPr lang="ru-RU" altLang="ru-RU" sz="1400" dirty="0">
                <a:solidFill>
                  <a:srgbClr val="000000"/>
                </a:solidFill>
              </a:rPr>
              <a:t> видеокомментариев, </a:t>
            </a:r>
            <a:r>
              <a:rPr lang="ru-RU" altLang="ru-RU" sz="1400" b="1" dirty="0">
                <a:solidFill>
                  <a:srgbClr val="0070C0"/>
                </a:solidFill>
              </a:rPr>
              <a:t>3</a:t>
            </a:r>
            <a:r>
              <a:rPr lang="ru-RU" altLang="ru-RU" sz="1400" dirty="0">
                <a:solidFill>
                  <a:srgbClr val="000000"/>
                </a:solidFill>
              </a:rPr>
              <a:t> видео-интервью, 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>10 </a:t>
            </a:r>
            <a:r>
              <a:rPr lang="ru-RU" altLang="ru-RU" sz="1400" dirty="0">
                <a:solidFill>
                  <a:srgbClr val="000000"/>
                </a:solidFill>
              </a:rPr>
              <a:t>прямых эфиров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5220072" y="1844824"/>
            <a:ext cx="3741367" cy="8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Выполнена расчистка русла р. </a:t>
            </a:r>
            <a:r>
              <a:rPr lang="ru-RU" altLang="ru-RU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Хлыновки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г. Кирове протяженностью 7 км</a:t>
            </a:r>
          </a:p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Объем субвенций</a:t>
            </a:r>
            <a:r>
              <a:rPr lang="en-US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2,45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млн. рублей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535363" y="5420684"/>
            <a:ext cx="4429125" cy="12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-184150">
              <a:lnSpc>
                <a:spcPts val="1800"/>
              </a:lnSpc>
              <a:buClrTx/>
              <a:buFontTx/>
              <a:buNone/>
              <a:tabLst>
                <a:tab pos="1857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	проведено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3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внеплановых проверки, возбуждено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72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дела об административных  правонарушениях, рассмотрено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286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протоколов, наложено штрафов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902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тыс.руб., взыскано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3104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тыс.руб.</a:t>
            </a:r>
          </a:p>
        </p:txBody>
      </p:sp>
      <p:sp>
        <p:nvSpPr>
          <p:cNvPr id="10259" name="Oval 18"/>
          <p:cNvSpPr>
            <a:spLocks noChangeArrowheads="1"/>
          </p:cNvSpPr>
          <p:nvPr/>
        </p:nvSpPr>
        <p:spPr bwMode="auto">
          <a:xfrm>
            <a:off x="4392488" y="5420684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89" name="Freeform 21"/>
          <p:cNvSpPr>
            <a:spLocks noChangeArrowheads="1"/>
          </p:cNvSpPr>
          <p:nvPr/>
        </p:nvSpPr>
        <p:spPr bwMode="auto">
          <a:xfrm>
            <a:off x="4932040" y="2780928"/>
            <a:ext cx="4035425" cy="784830"/>
          </a:xfrm>
          <a:custGeom>
            <a:avLst/>
            <a:gdLst>
              <a:gd name="T0" fmla="*/ 526747 w 3571875"/>
              <a:gd name="T1" fmla="*/ 0 h 1000125"/>
              <a:gd name="T2" fmla="*/ 11287180 w 3571875"/>
              <a:gd name="T3" fmla="*/ 0 h 1000125"/>
              <a:gd name="T4" fmla="*/ 11287180 w 3571875"/>
              <a:gd name="T5" fmla="*/ 0 h 1000125"/>
              <a:gd name="T6" fmla="*/ 11287180 w 3571875"/>
              <a:gd name="T7" fmla="*/ 522056 h 1000125"/>
              <a:gd name="T8" fmla="*/ 10760424 w 3571875"/>
              <a:gd name="T9" fmla="*/ 626471 h 1000125"/>
              <a:gd name="T10" fmla="*/ 0 w 3571875"/>
              <a:gd name="T11" fmla="*/ 626471 h 1000125"/>
              <a:gd name="T12" fmla="*/ 0 w 3571875"/>
              <a:gd name="T13" fmla="*/ 626471 h 1000125"/>
              <a:gd name="T14" fmla="*/ 0 w 3571875"/>
              <a:gd name="T15" fmla="*/ 104413 h 1000125"/>
              <a:gd name="T16" fmla="*/ 526747 w 3571875"/>
              <a:gd name="T17" fmla="*/ 0 h 1000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000125"/>
              <a:gd name="T29" fmla="*/ 3571875 w 3571875"/>
              <a:gd name="T30" fmla="*/ 1000125 h 1000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000125">
                <a:moveTo>
                  <a:pt x="166691" y="0"/>
                </a:moveTo>
                <a:lnTo>
                  <a:pt x="3571875" y="0"/>
                </a:lnTo>
                <a:lnTo>
                  <a:pt x="3571875" y="833434"/>
                </a:lnTo>
                <a:cubicBezTo>
                  <a:pt x="3571875" y="925495"/>
                  <a:pt x="3497245" y="1000125"/>
                  <a:pt x="3405184" y="1000125"/>
                </a:cubicBezTo>
                <a:lnTo>
                  <a:pt x="0" y="1000125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Oval 23"/>
          <p:cNvSpPr>
            <a:spLocks noChangeArrowheads="1"/>
          </p:cNvSpPr>
          <p:nvPr/>
        </p:nvSpPr>
        <p:spPr bwMode="auto">
          <a:xfrm>
            <a:off x="4929188" y="1844824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188701" y="3717727"/>
            <a:ext cx="290512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266" name="Oval 25"/>
          <p:cNvSpPr>
            <a:spLocks noChangeArrowheads="1"/>
          </p:cNvSpPr>
          <p:nvPr/>
        </p:nvSpPr>
        <p:spPr bwMode="auto">
          <a:xfrm>
            <a:off x="4929188" y="2780928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93" name="Freeform 26"/>
          <p:cNvSpPr>
            <a:spLocks noChangeArrowheads="1"/>
          </p:cNvSpPr>
          <p:nvPr/>
        </p:nvSpPr>
        <p:spPr bwMode="auto">
          <a:xfrm>
            <a:off x="195314" y="5711915"/>
            <a:ext cx="4035425" cy="957445"/>
          </a:xfrm>
          <a:custGeom>
            <a:avLst/>
            <a:gdLst>
              <a:gd name="T0" fmla="*/ 2249095 w 3571875"/>
              <a:gd name="T1" fmla="*/ 0 h 1143000"/>
              <a:gd name="T2" fmla="*/ 42169620 w 3571875"/>
              <a:gd name="T3" fmla="*/ 0 h 1143000"/>
              <a:gd name="T4" fmla="*/ 42169620 w 3571875"/>
              <a:gd name="T5" fmla="*/ 0 h 1143000"/>
              <a:gd name="T6" fmla="*/ 42169620 w 3571875"/>
              <a:gd name="T7" fmla="*/ 37872 h 1143000"/>
              <a:gd name="T8" fmla="*/ 39920507 w 3571875"/>
              <a:gd name="T9" fmla="*/ 45447 h 1143000"/>
              <a:gd name="T10" fmla="*/ 0 w 3571875"/>
              <a:gd name="T11" fmla="*/ 45447 h 1143000"/>
              <a:gd name="T12" fmla="*/ 0 w 3571875"/>
              <a:gd name="T13" fmla="*/ 45447 h 1143000"/>
              <a:gd name="T14" fmla="*/ 0 w 3571875"/>
              <a:gd name="T15" fmla="*/ 7575 h 1143000"/>
              <a:gd name="T16" fmla="*/ 2249095 w 3571875"/>
              <a:gd name="T17" fmla="*/ 0 h 1143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143000"/>
              <a:gd name="T29" fmla="*/ 3571875 w 3571875"/>
              <a:gd name="T30" fmla="*/ 1143000 h 1143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143000">
                <a:moveTo>
                  <a:pt x="190504" y="0"/>
                </a:moveTo>
                <a:lnTo>
                  <a:pt x="3571875" y="0"/>
                </a:lnTo>
                <a:lnTo>
                  <a:pt x="3571875" y="952496"/>
                </a:lnTo>
                <a:cubicBezTo>
                  <a:pt x="3571875" y="1057708"/>
                  <a:pt x="3486583" y="1143000"/>
                  <a:pt x="3381371" y="1143000"/>
                </a:cubicBezTo>
                <a:lnTo>
                  <a:pt x="0" y="1143000"/>
                </a:lnTo>
                <a:lnTo>
                  <a:pt x="0" y="190504"/>
                </a:lnTo>
                <a:cubicBezTo>
                  <a:pt x="0" y="85292"/>
                  <a:pt x="85292" y="0"/>
                  <a:pt x="190504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479213" y="5672228"/>
            <a:ext cx="3772251" cy="106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900"/>
              </a:lnSpc>
              <a:buClrTx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путем проведения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280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контрольно-рейдовых мероприятий обеспечена охрана территории государственных природных заказников </a:t>
            </a:r>
          </a:p>
        </p:txBody>
      </p:sp>
      <p:sp>
        <p:nvSpPr>
          <p:cNvPr id="10269" name="Oval 28"/>
          <p:cNvSpPr>
            <a:spLocks noChangeArrowheads="1"/>
          </p:cNvSpPr>
          <p:nvPr/>
        </p:nvSpPr>
        <p:spPr bwMode="auto">
          <a:xfrm>
            <a:off x="195314" y="5711916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96" name="Прямоугольник 29"/>
          <p:cNvSpPr>
            <a:spLocks noChangeArrowheads="1"/>
          </p:cNvSpPr>
          <p:nvPr/>
        </p:nvSpPr>
        <p:spPr bwMode="auto">
          <a:xfrm>
            <a:off x="5219700" y="2780928"/>
            <a:ext cx="37474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7938" eaLnBrk="0" hangingPunct="0">
              <a:lnSpc>
                <a:spcPts val="1800"/>
              </a:lnSpc>
              <a:buClr>
                <a:schemeClr val="accent1"/>
              </a:buClr>
              <a:buSzPct val="76000"/>
            </a:pPr>
            <a:r>
              <a:rPr lang="ru-RU" sz="1400" dirty="0">
                <a:solidFill>
                  <a:schemeClr val="tx1"/>
                </a:solidFill>
              </a:rPr>
              <a:t>определены границы </a:t>
            </a:r>
            <a:r>
              <a:rPr lang="ru-RU" sz="1400" b="1" dirty="0">
                <a:solidFill>
                  <a:srgbClr val="0070C0"/>
                </a:solidFill>
              </a:rPr>
              <a:t>17</a:t>
            </a:r>
            <a:r>
              <a:rPr lang="ru-RU" sz="1400" dirty="0">
                <a:solidFill>
                  <a:schemeClr val="tx1"/>
                </a:solidFill>
              </a:rPr>
              <a:t> водных объектов общей протяженностью </a:t>
            </a:r>
            <a:r>
              <a:rPr lang="ru-RU" sz="1400" b="1" dirty="0">
                <a:solidFill>
                  <a:srgbClr val="0070C0"/>
                </a:solidFill>
              </a:rPr>
              <a:t>1,3 </a:t>
            </a:r>
            <a:r>
              <a:rPr lang="ru-RU" sz="1400" dirty="0">
                <a:solidFill>
                  <a:schemeClr val="tx1"/>
                </a:solidFill>
              </a:rPr>
              <a:t>тыс. км.</a:t>
            </a:r>
          </a:p>
          <a:p>
            <a:pPr indent="-7938" eaLnBrk="0" hangingPunct="0">
              <a:lnSpc>
                <a:spcPts val="1800"/>
              </a:lnSpc>
              <a:buClr>
                <a:schemeClr val="accent1"/>
              </a:buClr>
              <a:buSzPct val="76000"/>
            </a:pPr>
            <a:r>
              <a:rPr lang="ru-RU" sz="1400" dirty="0">
                <a:solidFill>
                  <a:schemeClr val="tx1"/>
                </a:solidFill>
              </a:rPr>
              <a:t>Объем субвенций </a:t>
            </a:r>
            <a:r>
              <a:rPr lang="ru-RU" sz="1400" b="1" dirty="0">
                <a:solidFill>
                  <a:srgbClr val="0070C0"/>
                </a:solidFill>
              </a:rPr>
              <a:t>2,5 </a:t>
            </a:r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  <p:sp>
        <p:nvSpPr>
          <p:cNvPr id="3098" name="Text Box 6"/>
          <p:cNvSpPr txBox="1">
            <a:spLocks noChangeArrowheads="1"/>
          </p:cNvSpPr>
          <p:nvPr/>
        </p:nvSpPr>
        <p:spPr bwMode="auto">
          <a:xfrm>
            <a:off x="107950" y="743967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3099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3100" name="Line 8"/>
          <p:cNvSpPr>
            <a:spLocks noChangeShapeType="1"/>
          </p:cNvSpPr>
          <p:nvPr/>
        </p:nvSpPr>
        <p:spPr bwMode="auto">
          <a:xfrm>
            <a:off x="214313" y="1142430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Line 9"/>
          <p:cNvSpPr>
            <a:spLocks noChangeShapeType="1"/>
          </p:cNvSpPr>
          <p:nvPr/>
        </p:nvSpPr>
        <p:spPr bwMode="auto">
          <a:xfrm>
            <a:off x="142875" y="1725191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11124" y="1772816"/>
            <a:ext cx="4675189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ru-RU" altLang="ru-RU" sz="1600" dirty="0"/>
              <a:t>Экологическое образование и просвещение</a:t>
            </a:r>
          </a:p>
        </p:txBody>
      </p:sp>
      <p:pic>
        <p:nvPicPr>
          <p:cNvPr id="35" name="Picture 2" descr="\\server2\Водный отдел\2023\Расчистка Хлыновки\Расчистка Хлыновки фотогр\После\FONS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563" y="3638068"/>
            <a:ext cx="2185864" cy="16393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 l="3884" t="2739" r="4834" b="23311"/>
          <a:stretch>
            <a:fillRect/>
          </a:stretch>
        </p:blipFill>
        <p:spPr bwMode="auto">
          <a:xfrm>
            <a:off x="6553576" y="3629342"/>
            <a:ext cx="2407863" cy="163939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80B6C-2F28-1812-699D-74840D22CC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132"/>
          <a:stretch/>
        </p:blipFill>
        <p:spPr>
          <a:xfrm>
            <a:off x="207923" y="2118789"/>
            <a:ext cx="2122856" cy="148026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25001-0A74-108A-5256-FB1E3F6312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4923" y="2109523"/>
            <a:ext cx="2310110" cy="14802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Freeform 21">
            <a:extLst>
              <a:ext uri="{FF2B5EF4-FFF2-40B4-BE49-F238E27FC236}">
                <a16:creationId xmlns:a16="http://schemas.microsoft.com/office/drawing/2014/main" id="{49DB74F2-A193-7BAD-130A-5335F2E8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53" y="4818222"/>
            <a:ext cx="4035425" cy="784830"/>
          </a:xfrm>
          <a:custGeom>
            <a:avLst/>
            <a:gdLst>
              <a:gd name="T0" fmla="*/ 526747 w 3571875"/>
              <a:gd name="T1" fmla="*/ 0 h 1000125"/>
              <a:gd name="T2" fmla="*/ 11287180 w 3571875"/>
              <a:gd name="T3" fmla="*/ 0 h 1000125"/>
              <a:gd name="T4" fmla="*/ 11287180 w 3571875"/>
              <a:gd name="T5" fmla="*/ 0 h 1000125"/>
              <a:gd name="T6" fmla="*/ 11287180 w 3571875"/>
              <a:gd name="T7" fmla="*/ 522056 h 1000125"/>
              <a:gd name="T8" fmla="*/ 10760424 w 3571875"/>
              <a:gd name="T9" fmla="*/ 626471 h 1000125"/>
              <a:gd name="T10" fmla="*/ 0 w 3571875"/>
              <a:gd name="T11" fmla="*/ 626471 h 1000125"/>
              <a:gd name="T12" fmla="*/ 0 w 3571875"/>
              <a:gd name="T13" fmla="*/ 626471 h 1000125"/>
              <a:gd name="T14" fmla="*/ 0 w 3571875"/>
              <a:gd name="T15" fmla="*/ 104413 h 1000125"/>
              <a:gd name="T16" fmla="*/ 526747 w 3571875"/>
              <a:gd name="T17" fmla="*/ 0 h 1000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000125"/>
              <a:gd name="T29" fmla="*/ 3571875 w 3571875"/>
              <a:gd name="T30" fmla="*/ 1000125 h 1000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000125">
                <a:moveTo>
                  <a:pt x="166691" y="0"/>
                </a:moveTo>
                <a:lnTo>
                  <a:pt x="3571875" y="0"/>
                </a:lnTo>
                <a:lnTo>
                  <a:pt x="3571875" y="833434"/>
                </a:lnTo>
                <a:cubicBezTo>
                  <a:pt x="3571875" y="925495"/>
                  <a:pt x="3497245" y="1000125"/>
                  <a:pt x="3405184" y="1000125"/>
                </a:cubicBezTo>
                <a:lnTo>
                  <a:pt x="0" y="1000125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D6D9188C-B8BA-D6C1-7DAE-F6B7FA37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1" y="4818222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1F612-D344-699B-F889-A4C2C499F3B3}"/>
              </a:ext>
            </a:extLst>
          </p:cNvPr>
          <p:cNvSpPr txBox="1"/>
          <p:nvPr/>
        </p:nvSpPr>
        <p:spPr>
          <a:xfrm>
            <a:off x="508634" y="4790276"/>
            <a:ext cx="3599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проведено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6743 </a:t>
            </a:r>
            <a:r>
              <a:rPr lang="ru-RU" sz="1400" dirty="0">
                <a:solidFill>
                  <a:srgbClr val="000000"/>
                </a:solidFill>
              </a:rPr>
              <a:t>субботника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вывезено более </a:t>
            </a:r>
            <a:r>
              <a:rPr lang="ru-RU" sz="1400" b="1" dirty="0">
                <a:solidFill>
                  <a:srgbClr val="0070C0"/>
                </a:solidFill>
              </a:rPr>
              <a:t>4</a:t>
            </a:r>
            <a:r>
              <a:rPr lang="en-US" sz="1400" b="1" dirty="0">
                <a:solidFill>
                  <a:srgbClr val="0070C0"/>
                </a:solidFill>
              </a:rPr>
              <a:t>,</a:t>
            </a:r>
            <a:r>
              <a:rPr lang="ru-RU" sz="1400" b="1" dirty="0">
                <a:solidFill>
                  <a:srgbClr val="0070C0"/>
                </a:solidFill>
              </a:rPr>
              <a:t>7</a:t>
            </a:r>
            <a:r>
              <a:rPr lang="ru-RU" sz="1400" dirty="0">
                <a:solidFill>
                  <a:srgbClr val="000000"/>
                </a:solidFill>
              </a:rPr>
              <a:t> тыс. т мусора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высажено </a:t>
            </a:r>
            <a:r>
              <a:rPr lang="ru-RU" sz="1400" b="1" dirty="0">
                <a:solidFill>
                  <a:srgbClr val="0070C0"/>
                </a:solidFill>
              </a:rPr>
              <a:t>17263 </a:t>
            </a:r>
            <a:r>
              <a:rPr lang="ru-RU" sz="1400" dirty="0">
                <a:solidFill>
                  <a:srgbClr val="000000"/>
                </a:solidFill>
              </a:rPr>
              <a:t>деревьев и кустарников </a:t>
            </a:r>
          </a:p>
          <a:p>
            <a:endParaRPr lang="ru-RU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1227</Words>
  <Application>Microsoft Office PowerPoint</Application>
  <PresentationFormat>Экран (4:3)</PresentationFormat>
  <Paragraphs>233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 Light</vt:lpstr>
      <vt:lpstr>Times New Roman</vt:lpstr>
      <vt:lpstr>Wingdings</vt:lpstr>
      <vt:lpstr>Тема Office</vt:lpstr>
      <vt:lpstr>1_Тема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Babkina</cp:lastModifiedBy>
  <cp:revision>1135</cp:revision>
  <cp:lastPrinted>1601-01-01T00:00:00Z</cp:lastPrinted>
  <dcterms:created xsi:type="dcterms:W3CDTF">2020-09-21T10:46:46Z</dcterms:created>
  <dcterms:modified xsi:type="dcterms:W3CDTF">2024-05-22T07:47:54Z</dcterms:modified>
</cp:coreProperties>
</file>