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6" r:id="rId3"/>
    <p:sldId id="257" r:id="rId4"/>
    <p:sldId id="272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7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 pitchFamily="34" charset="-127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 pitchFamily="34" charset="-127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 pitchFamily="34" charset="-127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 pitchFamily="34" charset="-127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 pitchFamily="34" charset="-127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맑은 고딕" pitchFamily="34" charset="-127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맑은 고딕" pitchFamily="34" charset="-127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맑은 고딕" pitchFamily="34" charset="-127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맑은 고딕" pitchFamily="34" charset="-127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48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0EC987-C92C-4263-8550-D4C599BD9E25}" type="datetimeFigureOut">
              <a:rPr lang="ko-KR" altLang="en-US"/>
              <a:pPr>
                <a:defRPr/>
              </a:pPr>
              <a:t>2020-06-25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  <a:endParaRPr lang="ko-KR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3B726E-22CB-4A7C-A043-2778CB26F99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346CC7-D6CC-45F6-858C-B240C63DF09C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5AAF8-E0AC-43C1-B937-73B1C15B1280}" type="datetimeFigureOut">
              <a:rPr lang="en-US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42FB1-0794-42C5-88E9-59911A2A4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AF6B2-E605-4D74-A4B8-59D06879083D}" type="datetimeFigureOut">
              <a:rPr lang="en-US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DA190-AC18-45EC-B5B2-9AF89180B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9DB34-82A7-4643-B8EB-3FF2DC8D8443}" type="datetimeFigureOut">
              <a:rPr lang="en-US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444A4-3FC5-4782-B1D5-1FF2132A4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44D96-93F2-486C-B47A-A0AE2C378157}" type="datetimeFigureOut">
              <a:rPr lang="en-US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7582C-8074-4E19-AE7B-44B4E3227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7092"/>
            <a:ext cx="8640960" cy="969660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ko-KR" dirty="0" smtClean="0"/>
              <a:t>Образец заголовка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1"/>
            <a:ext cx="806489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549896" y="2276872"/>
            <a:ext cx="8064896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C5C55-C436-463B-9A61-520C6CE14C5B}" type="datetimeFigureOut">
              <a:rPr lang="en-US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08689-B062-406A-AD02-0D25FF244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F2EFE-A5B3-4E59-BD5D-4C19F3A33411}" type="datetimeFigureOut">
              <a:rPr lang="en-US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C03FE-CC06-4B0D-9030-39FAAA317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8A746-A314-49E2-B118-9A0B49A61AE1}" type="datetimeFigureOut">
              <a:rPr lang="en-US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B551D-5F7C-4011-BC70-BC97B0930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4BBD-D27E-4F73-87EC-BE3BAC775EB9}" type="datetimeFigureOut">
              <a:rPr lang="en-US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BC7FC-2542-464F-BC8B-6D8D7958D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C843F-90DE-4845-AF58-704AC56A3AEF}" type="datetimeFigureOut">
              <a:rPr lang="en-US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C6B59-0781-4638-8B27-93FD6C5B7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5042-672C-4DE6-99B5-8219C90C401F}" type="datetimeFigureOut">
              <a:rPr lang="en-US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F5AAB-5B67-4A5E-A507-DAA205AB0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E0248-386F-4781-A90D-A6CF35D3518B}" type="datetimeFigureOut">
              <a:rPr lang="en-US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0927E-7C99-4361-936E-D45F663FBB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  <a:ea typeface="맑은 고딕" pitchFamily="34" charset="-127"/>
          <a:cs typeface="Arial" charset="0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50F9672-B7C7-4157-A8B8-E36A76B634C5}" type="datetimeFigureOut">
              <a:rPr lang="en-US"/>
              <a:pPr>
                <a:defRPr/>
              </a:pPr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0D07A9-A708-417B-8591-F747B023C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 pitchFamily="34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7"/>
          <p:cNvGrpSpPr>
            <a:grpSpLocks/>
          </p:cNvGrpSpPr>
          <p:nvPr/>
        </p:nvGrpSpPr>
        <p:grpSpPr bwMode="auto">
          <a:xfrm>
            <a:off x="2857500" y="1714500"/>
            <a:ext cx="3486150" cy="3486150"/>
            <a:chOff x="2618066" y="1466512"/>
            <a:chExt cx="3895494" cy="3895494"/>
          </a:xfrm>
        </p:grpSpPr>
        <p:sp>
          <p:nvSpPr>
            <p:cNvPr id="10" name="Rectangle 9"/>
            <p:cNvSpPr/>
            <p:nvPr/>
          </p:nvSpPr>
          <p:spPr>
            <a:xfrm rot="18900000">
              <a:off x="2618066" y="1466512"/>
              <a:ext cx="3895494" cy="3895494"/>
            </a:xfrm>
            <a:prstGeom prst="rect">
              <a:avLst/>
            </a:prstGeom>
            <a:solidFill>
              <a:schemeClr val="accent6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  <p:sp>
          <p:nvSpPr>
            <p:cNvPr id="2" name="Rectangle 1"/>
            <p:cNvSpPr/>
            <p:nvPr/>
          </p:nvSpPr>
          <p:spPr>
            <a:xfrm rot="18900000">
              <a:off x="2777717" y="1626163"/>
              <a:ext cx="3576191" cy="3576191"/>
            </a:xfrm>
            <a:prstGeom prst="rect">
              <a:avLst/>
            </a:prstGeom>
            <a:solidFill>
              <a:schemeClr val="accent6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/>
            </a:p>
          </p:txBody>
        </p:sp>
      </p:grpSp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2503488" y="3143250"/>
            <a:ext cx="4211637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1"/>
            <a:r>
              <a:rPr lang="ru-RU" altLang="ko-KR" sz="3000" b="1">
                <a:solidFill>
                  <a:schemeClr val="bg1"/>
                </a:solidFill>
                <a:latin typeface="Franklin Gothic Book" pitchFamily="34" charset="0"/>
              </a:rPr>
              <a:t>«Прокачаем школы»</a:t>
            </a:r>
            <a:endParaRPr lang="en-US" altLang="ko-KR" sz="3000" b="1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4456113" y="1698625"/>
            <a:ext cx="219075" cy="217488"/>
          </a:xfrm>
          <a:prstGeom prst="ellipse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452938" y="4941888"/>
            <a:ext cx="219075" cy="217487"/>
          </a:xfrm>
          <a:prstGeom prst="ellipse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 descr="StgRke3THz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60350"/>
            <a:ext cx="484663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211638" y="1989138"/>
            <a:ext cx="4464050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Штин Александр Викторович,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эксперт  проекта</a:t>
            </a:r>
          </a:p>
          <a:p>
            <a:pPr>
              <a:spcBef>
                <a:spcPct val="50000"/>
              </a:spcBef>
            </a:pPr>
            <a:endParaRPr lang="ru-RU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Опыт в сфере экологии: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Более 10 лет организует экологические мероприятия в Кирове;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Создатель и организатор Корпуса общественных инспекторов экологического контроля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Руководитель регионального отделения общероссийской общественной организации «Российское экологическое общество»</a:t>
            </a:r>
          </a:p>
        </p:txBody>
      </p:sp>
      <p:pic>
        <p:nvPicPr>
          <p:cNvPr id="276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989138"/>
            <a:ext cx="2951163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StgRke3THz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60350"/>
            <a:ext cx="484663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211638" y="1989138"/>
            <a:ext cx="4321175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</a:rPr>
              <a:t>Плюснин Владимир Андреевич,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специалист по </a:t>
            </a:r>
            <a:r>
              <a:rPr lang="en-US">
                <a:solidFill>
                  <a:schemeClr val="bg1"/>
                </a:solidFill>
              </a:rPr>
              <a:t>SMM, </a:t>
            </a:r>
            <a:r>
              <a:rPr lang="ru-RU">
                <a:solidFill>
                  <a:schemeClr val="bg1"/>
                </a:solidFill>
              </a:rPr>
              <a:t>эксперт проекта</a:t>
            </a:r>
          </a:p>
          <a:p>
            <a:pPr>
              <a:spcBef>
                <a:spcPct val="50000"/>
              </a:spcBef>
            </a:pPr>
            <a:endParaRPr lang="ru-RU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Опыт в сфере экологии и </a:t>
            </a:r>
            <a:r>
              <a:rPr lang="en-US">
                <a:solidFill>
                  <a:schemeClr val="bg1"/>
                </a:solidFill>
              </a:rPr>
              <a:t>SMM</a:t>
            </a:r>
            <a:r>
              <a:rPr lang="ru-RU">
                <a:solidFill>
                  <a:schemeClr val="bg1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Более трех лет возглавляет экопросветительское направление Корпуса общественных инспекторов экологического контроля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Организатор более 40 экологических уроков и ток-шоу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>
                <a:solidFill>
                  <a:schemeClr val="bg1"/>
                </a:solidFill>
              </a:rPr>
              <a:t>Более 3 лет опыта в сфере информационного и</a:t>
            </a:r>
            <a:r>
              <a:rPr lang="en-US">
                <a:solidFill>
                  <a:schemeClr val="bg1"/>
                </a:solidFill>
              </a:rPr>
              <a:t> SMM </a:t>
            </a:r>
            <a:r>
              <a:rPr lang="ru-RU">
                <a:solidFill>
                  <a:schemeClr val="bg1"/>
                </a:solidFill>
              </a:rPr>
              <a:t>сопровождения экологических групп</a:t>
            </a:r>
          </a:p>
        </p:txBody>
      </p:sp>
      <p:pic>
        <p:nvPicPr>
          <p:cNvPr id="28675" name="Picture 6" descr="gQMQQn3HW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844675"/>
            <a:ext cx="3455988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StgRke3THz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60350"/>
            <a:ext cx="484663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258888" y="2781300"/>
            <a:ext cx="6913562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400">
                <a:solidFill>
                  <a:schemeClr val="bg1"/>
                </a:solidFill>
                <a:latin typeface="맑은 고딕" pitchFamily="34" charset="-127"/>
              </a:rPr>
              <a:t>Каким опытом обладает команда?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NtgxFNFei7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4681538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5" descr="vRFYFx79UX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357563"/>
            <a:ext cx="4341813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5003800" y="620713"/>
            <a:ext cx="38893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bg1"/>
                </a:solidFill>
                <a:latin typeface="맑은 고딕" pitchFamily="34" charset="-127"/>
              </a:rPr>
              <a:t>С 2014 года силами КОДОО </a:t>
            </a:r>
            <a:r>
              <a:rPr lang="ru-RU" sz="2400">
                <a:solidFill>
                  <a:schemeClr val="bg1"/>
                </a:solidFill>
              </a:rPr>
              <a:t>«</a:t>
            </a:r>
            <a:r>
              <a:rPr lang="ru-RU" sz="2400">
                <a:solidFill>
                  <a:schemeClr val="bg1"/>
                </a:solidFill>
                <a:latin typeface="맑은 고딕" pitchFamily="34" charset="-127"/>
              </a:rPr>
              <a:t>ЧистоВятка</a:t>
            </a:r>
            <a:r>
              <a:rPr lang="ru-RU" sz="2400">
                <a:solidFill>
                  <a:schemeClr val="bg1"/>
                </a:solidFill>
              </a:rPr>
              <a:t>»</a:t>
            </a:r>
            <a:r>
              <a:rPr lang="ru-RU" sz="2400">
                <a:solidFill>
                  <a:schemeClr val="bg1"/>
                </a:solidFill>
                <a:latin typeface="맑은 고딕" pitchFamily="34" charset="-127"/>
              </a:rPr>
              <a:t> проведено более </a:t>
            </a:r>
            <a:r>
              <a:rPr lang="ru-RU" sz="2400">
                <a:solidFill>
                  <a:schemeClr val="bg1"/>
                </a:solidFill>
              </a:rPr>
              <a:t/>
            </a:r>
            <a:br>
              <a:rPr lang="ru-RU" sz="2400">
                <a:solidFill>
                  <a:schemeClr val="bg1"/>
                </a:solidFill>
              </a:rPr>
            </a:br>
            <a:r>
              <a:rPr lang="ru-RU" sz="2400">
                <a:solidFill>
                  <a:schemeClr val="bg1"/>
                </a:solidFill>
                <a:latin typeface="맑은 고딕" pitchFamily="34" charset="-127"/>
              </a:rPr>
              <a:t>140 </a:t>
            </a:r>
            <a:r>
              <a:rPr lang="ru-RU" sz="2400">
                <a:solidFill>
                  <a:schemeClr val="bg1"/>
                </a:solidFill>
              </a:rPr>
              <a:t>э</a:t>
            </a:r>
            <a:r>
              <a:rPr lang="ru-RU" sz="2400">
                <a:solidFill>
                  <a:schemeClr val="bg1"/>
                </a:solidFill>
                <a:latin typeface="맑은 고딕" pitchFamily="34" charset="-127"/>
              </a:rPr>
              <a:t>кологических </a:t>
            </a:r>
            <a:r>
              <a:rPr lang="ru-RU" sz="2400">
                <a:solidFill>
                  <a:schemeClr val="bg1"/>
                </a:solidFill>
              </a:rPr>
              <a:t/>
            </a:r>
            <a:br>
              <a:rPr lang="ru-RU" sz="2400">
                <a:solidFill>
                  <a:schemeClr val="bg1"/>
                </a:solidFill>
              </a:rPr>
            </a:br>
            <a:r>
              <a:rPr lang="ru-RU" sz="2400">
                <a:solidFill>
                  <a:schemeClr val="bg1"/>
                </a:solidFill>
                <a:latin typeface="맑은 고딕" pitchFamily="34" charset="-127"/>
              </a:rPr>
              <a:t>ток-шоу</a:t>
            </a: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323850" y="3860800"/>
            <a:ext cx="410368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bg1"/>
                </a:solidFill>
                <a:latin typeface="맑은 고딕" pitchFamily="34" charset="-127"/>
              </a:rPr>
              <a:t>Участники ток-шоу активно включились </a:t>
            </a:r>
            <a:r>
              <a:rPr lang="ru-RU" sz="2400">
                <a:solidFill>
                  <a:schemeClr val="bg1"/>
                </a:solidFill>
              </a:rPr>
              <a:t/>
            </a:r>
            <a:br>
              <a:rPr lang="ru-RU" sz="2400">
                <a:solidFill>
                  <a:schemeClr val="bg1"/>
                </a:solidFill>
              </a:rPr>
            </a:br>
            <a:r>
              <a:rPr lang="ru-RU" sz="2400">
                <a:solidFill>
                  <a:schemeClr val="bg1"/>
                </a:solidFill>
                <a:latin typeface="맑은 고딕" pitchFamily="34" charset="-127"/>
              </a:rPr>
              <a:t>в реализацию общественных экологических проектов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5" descr="StgRke3THz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60350"/>
            <a:ext cx="484663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827088" y="1700213"/>
            <a:ext cx="7632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chemeClr val="bg1"/>
                </a:solidFill>
              </a:rPr>
              <a:t>Партнеры проекта</a:t>
            </a:r>
          </a:p>
        </p:txBody>
      </p:sp>
      <p:pic>
        <p:nvPicPr>
          <p:cNvPr id="31747" name="Picture 7" descr="53300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565400"/>
            <a:ext cx="201612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9" descr="opk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65400"/>
            <a:ext cx="21605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1" descr="%D0%9C%D0%B8%D0%BD%D0%B2%D0%BE-%D0%A1%D0%9F-%D0%B8-%D0%9C%D0%9F-%D0%9A%D0%9E_%D0%BB%D0%BE%D0%B3%D0%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3933825"/>
            <a:ext cx="20875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3" descr="f3b2632b9e12b3d7602637446dd78eb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005263"/>
            <a:ext cx="2160588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5" descr="8d890258e17de0e2e132375acf2bfa7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63713" y="5300663"/>
            <a:ext cx="2087562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300663"/>
            <a:ext cx="2160588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StgRke3THz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60350"/>
            <a:ext cx="61214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714375" y="2286000"/>
            <a:ext cx="78486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Franklin Gothic Book" pitchFamily="34" charset="0"/>
              </a:rPr>
              <a:t>Раньше эко-уроки были скучными, не интерактивными и оставляли после себя критично мало информации в сознаниях учащихся школ. </a:t>
            </a:r>
            <a:br>
              <a:rPr lang="ru-RU">
                <a:solidFill>
                  <a:schemeClr val="bg1"/>
                </a:solidFill>
                <a:latin typeface="Franklin Gothic Book" pitchFamily="34" charset="0"/>
              </a:rPr>
            </a:br>
            <a:endParaRPr lang="ru-RU">
              <a:solidFill>
                <a:schemeClr val="bg1"/>
              </a:solidFill>
              <a:latin typeface="Franklin Gothic Boo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bg1"/>
                </a:solidFill>
                <a:latin typeface="Franklin Gothic Book" pitchFamily="34" charset="0"/>
              </a:rPr>
              <a:t>Пришло время что то поменять!</a:t>
            </a:r>
          </a:p>
          <a:p>
            <a:pPr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Franklin Gothic Boo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Franklin Gothic Book" pitchFamily="34" charset="0"/>
              </a:rPr>
              <a:t>Больше движения, дискуссий, поиска практических решений. </a:t>
            </a:r>
          </a:p>
          <a:p>
            <a:pPr algn="ctr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Franklin Gothic Boo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latin typeface="Franklin Gothic Book" pitchFamily="34" charset="0"/>
              </a:rPr>
              <a:t>Каждый учащийся задействован и мнение его учитывается. Новый подход позволит значительно увеличить приток участников </a:t>
            </a:r>
            <a:br>
              <a:rPr lang="ru-RU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>
                <a:solidFill>
                  <a:schemeClr val="bg1"/>
                </a:solidFill>
                <a:latin typeface="Franklin Gothic Book" pitchFamily="34" charset="0"/>
              </a:rPr>
              <a:t>эко-волонтерского движения и более продуктивно вести информационную компанию о событиях </a:t>
            </a:r>
            <a:br>
              <a:rPr lang="ru-RU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>
                <a:solidFill>
                  <a:schemeClr val="bg1"/>
                </a:solidFill>
                <a:latin typeface="Franklin Gothic Book" pitchFamily="34" charset="0"/>
              </a:rPr>
              <a:t>в сфере охраны окружающей среды.</a:t>
            </a:r>
          </a:p>
        </p:txBody>
      </p:sp>
      <p:sp>
        <p:nvSpPr>
          <p:cNvPr id="19459" name="Line 7"/>
          <p:cNvSpPr>
            <a:spLocks noChangeShapeType="1"/>
          </p:cNvSpPr>
          <p:nvPr/>
        </p:nvSpPr>
        <p:spPr bwMode="auto">
          <a:xfrm>
            <a:off x="4500563" y="3786188"/>
            <a:ext cx="0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StgRke3THz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60350"/>
            <a:ext cx="484663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755650" y="2133600"/>
            <a:ext cx="7705725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400" b="1">
                <a:solidFill>
                  <a:schemeClr val="bg1"/>
                </a:solidFill>
              </a:rPr>
              <a:t>Цель проекта:</a:t>
            </a:r>
            <a:r>
              <a:rPr lang="ru-RU" sz="340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endParaRPr lang="ru-RU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sz="2200">
                <a:solidFill>
                  <a:schemeClr val="bg1"/>
                </a:solidFill>
              </a:rPr>
              <a:t>за один год провести 100 экологических </a:t>
            </a:r>
            <a:br>
              <a:rPr lang="ru-RU" sz="2200">
                <a:solidFill>
                  <a:schemeClr val="bg1"/>
                </a:solidFill>
              </a:rPr>
            </a:br>
            <a:r>
              <a:rPr lang="ru-RU" sz="2200">
                <a:solidFill>
                  <a:schemeClr val="bg1"/>
                </a:solidFill>
              </a:rPr>
              <a:t>ток-шоу в 5 школах Нововятского района г. Кирова и организовать в них систему раздельного сбора перерабатываемых отходов, что повысит уровень экологической культуры учащихся школ, сформирует полезные экологические навыки </a:t>
            </a:r>
            <a:br>
              <a:rPr lang="ru-RU" sz="2200">
                <a:solidFill>
                  <a:schemeClr val="bg1"/>
                </a:solidFill>
              </a:rPr>
            </a:br>
            <a:r>
              <a:rPr lang="ru-RU" sz="2200">
                <a:solidFill>
                  <a:schemeClr val="bg1"/>
                </a:solidFill>
              </a:rPr>
              <a:t>в сфере обращения с коммунальными отходами.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StgRke3THz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60350"/>
            <a:ext cx="484663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684213" y="1844675"/>
            <a:ext cx="78486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500">
                <a:solidFill>
                  <a:schemeClr val="bg1"/>
                </a:solidFill>
                <a:latin typeface="Franklin Gothic Book" pitchFamily="34" charset="0"/>
              </a:rPr>
              <a:t>Каким путем пойдем?!</a:t>
            </a:r>
          </a:p>
        </p:txBody>
      </p:sp>
      <p:sp>
        <p:nvSpPr>
          <p:cNvPr id="21507" name="Line 6"/>
          <p:cNvSpPr>
            <a:spLocks noChangeShapeType="1"/>
          </p:cNvSpPr>
          <p:nvPr/>
        </p:nvSpPr>
        <p:spPr bwMode="auto">
          <a:xfrm flipH="1">
            <a:off x="3492500" y="10525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 flipH="1">
            <a:off x="1692275" y="2420938"/>
            <a:ext cx="1439863" cy="287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>
            <a:off x="4572000" y="2492375"/>
            <a:ext cx="0" cy="23764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>
            <a:off x="6011863" y="2420938"/>
            <a:ext cx="1368425" cy="287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511" name="AutoShape 10"/>
          <p:cNvSpPr>
            <a:spLocks noChangeArrowheads="1"/>
          </p:cNvSpPr>
          <p:nvPr/>
        </p:nvSpPr>
        <p:spPr bwMode="auto">
          <a:xfrm>
            <a:off x="395288" y="2708275"/>
            <a:ext cx="3168650" cy="1873250"/>
          </a:xfrm>
          <a:prstGeom prst="flowChartAlternateProcess">
            <a:avLst/>
          </a:prstGeom>
          <a:blipFill dpi="0" rotWithShape="1">
            <a:blip r:embed="rId3">
              <a:alphaModFix amt="2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Franklin Gothic Book" pitchFamily="34" charset="0"/>
              </a:rPr>
              <a:t>1. Меняем формат уроков</a:t>
            </a:r>
          </a:p>
          <a:p>
            <a:pPr algn="ctr"/>
            <a:endParaRPr lang="ru-RU">
              <a:solidFill>
                <a:schemeClr val="bg1"/>
              </a:solidFill>
              <a:latin typeface="Franklin Gothic Book" pitchFamily="34" charset="0"/>
            </a:endParaRPr>
          </a:p>
          <a:p>
            <a:pPr algn="ctr"/>
            <a:r>
              <a:rPr lang="ru-RU" sz="1500">
                <a:solidFill>
                  <a:schemeClr val="bg1"/>
                </a:solidFill>
                <a:latin typeface="Franklin Gothic Book" pitchFamily="34" charset="0"/>
              </a:rPr>
              <a:t>Будущее экопросвещения за мероприятиями в форматах:</a:t>
            </a:r>
          </a:p>
          <a:p>
            <a:pPr algn="ctr">
              <a:buFontTx/>
              <a:buChar char="-"/>
            </a:pPr>
            <a:r>
              <a:rPr lang="ru-RU" sz="1500">
                <a:solidFill>
                  <a:schemeClr val="bg1"/>
                </a:solidFill>
                <a:latin typeface="Franklin Gothic Book" pitchFamily="34" charset="0"/>
              </a:rPr>
              <a:t>ток-шоу;</a:t>
            </a:r>
          </a:p>
          <a:p>
            <a:pPr algn="ctr">
              <a:buFontTx/>
              <a:buChar char="-"/>
            </a:pPr>
            <a:r>
              <a:rPr lang="ru-RU" sz="1500">
                <a:solidFill>
                  <a:schemeClr val="bg1"/>
                </a:solidFill>
                <a:latin typeface="Franklin Gothic Book" pitchFamily="34" charset="0"/>
              </a:rPr>
              <a:t>  дебатов</a:t>
            </a:r>
          </a:p>
        </p:txBody>
      </p:sp>
      <p:sp>
        <p:nvSpPr>
          <p:cNvPr id="21512" name="AutoShape 11"/>
          <p:cNvSpPr>
            <a:spLocks noChangeArrowheads="1"/>
          </p:cNvSpPr>
          <p:nvPr/>
        </p:nvSpPr>
        <p:spPr bwMode="auto">
          <a:xfrm>
            <a:off x="5357813" y="2708275"/>
            <a:ext cx="3390900" cy="2006600"/>
          </a:xfrm>
          <a:prstGeom prst="flowChartAlternateProcess">
            <a:avLst/>
          </a:prstGeom>
          <a:blipFill dpi="0" rotWithShape="1">
            <a:blip r:embed="rId3">
              <a:alphaModFix amt="2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chemeClr val="bg1"/>
              </a:solidFill>
              <a:latin typeface="Franklin Gothic Book" pitchFamily="34" charset="0"/>
            </a:endParaRPr>
          </a:p>
          <a:p>
            <a:pPr algn="ctr"/>
            <a:r>
              <a:rPr lang="ru-RU">
                <a:solidFill>
                  <a:schemeClr val="bg1"/>
                </a:solidFill>
                <a:latin typeface="Franklin Gothic Book" pitchFamily="34" charset="0"/>
              </a:rPr>
              <a:t>2. Создаем информационное пространство</a:t>
            </a:r>
            <a:endParaRPr lang="ru-RU" sz="1400">
              <a:solidFill>
                <a:schemeClr val="bg1"/>
              </a:solidFill>
              <a:latin typeface="Franklin Gothic Book" pitchFamily="34" charset="0"/>
            </a:endParaRPr>
          </a:p>
          <a:p>
            <a:pPr algn="ctr"/>
            <a:endParaRPr lang="ru-RU" sz="1400">
              <a:solidFill>
                <a:schemeClr val="bg1"/>
              </a:solidFill>
              <a:latin typeface="Franklin Gothic Book" pitchFamily="34" charset="0"/>
            </a:endParaRPr>
          </a:p>
          <a:p>
            <a:pPr algn="ctr"/>
            <a:r>
              <a:rPr lang="ru-RU" sz="1500">
                <a:solidFill>
                  <a:schemeClr val="bg1"/>
                </a:solidFill>
                <a:latin typeface="Franklin Gothic Book" pitchFamily="34" charset="0"/>
              </a:rPr>
              <a:t>Единая информационная площадка для работы с эко-волонтерами в которой собрана только проверенная информация</a:t>
            </a:r>
          </a:p>
          <a:p>
            <a:pPr algn="ctr"/>
            <a:endParaRPr lang="ru-RU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21513" name="AutoShape 12"/>
          <p:cNvSpPr>
            <a:spLocks noChangeArrowheads="1"/>
          </p:cNvSpPr>
          <p:nvPr/>
        </p:nvSpPr>
        <p:spPr bwMode="auto">
          <a:xfrm>
            <a:off x="1692275" y="4868863"/>
            <a:ext cx="5759450" cy="1584325"/>
          </a:xfrm>
          <a:prstGeom prst="roundRect">
            <a:avLst>
              <a:gd name="adj" fmla="val 16667"/>
            </a:avLst>
          </a:prstGeom>
          <a:blipFill dpi="0" rotWithShape="1">
            <a:blip r:embed="rId3">
              <a:alphaModFix amt="2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chemeClr val="bg1"/>
              </a:solidFill>
              <a:latin typeface="Franklin Gothic Book" pitchFamily="34" charset="0"/>
            </a:endParaRPr>
          </a:p>
          <a:p>
            <a:pPr algn="ctr"/>
            <a:r>
              <a:rPr lang="ru-RU">
                <a:solidFill>
                  <a:schemeClr val="bg1"/>
                </a:solidFill>
                <a:latin typeface="Franklin Gothic Book" pitchFamily="34" charset="0"/>
              </a:rPr>
              <a:t>3. Поощряем и развиваем</a:t>
            </a:r>
          </a:p>
          <a:p>
            <a:pPr algn="ctr"/>
            <a:endParaRPr lang="ru-RU">
              <a:solidFill>
                <a:schemeClr val="bg1"/>
              </a:solidFill>
              <a:latin typeface="Franklin Gothic Book" pitchFamily="34" charset="0"/>
            </a:endParaRPr>
          </a:p>
          <a:p>
            <a:pPr algn="ctr"/>
            <a:r>
              <a:rPr lang="ru-RU" sz="1500">
                <a:solidFill>
                  <a:schemeClr val="bg1"/>
                </a:solidFill>
                <a:latin typeface="Franklin Gothic Book" pitchFamily="34" charset="0"/>
              </a:rPr>
              <a:t>Создаем социальный лифт для развития в рамках волонтерской деятельности. Проводим соревнования между школами для создания конкурентной борьбы и мотивации к развитию.</a:t>
            </a:r>
          </a:p>
          <a:p>
            <a:pPr algn="ctr"/>
            <a:endParaRPr lang="ru-RU">
              <a:solidFill>
                <a:schemeClr val="bg1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StgRke3THz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60350"/>
            <a:ext cx="484663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250825" y="1628775"/>
            <a:ext cx="864235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500">
                <a:solidFill>
                  <a:schemeClr val="bg1"/>
                </a:solidFill>
                <a:latin typeface="Franklin Gothic Book" pitchFamily="34" charset="0"/>
              </a:rPr>
              <a:t>Что для этого нужно?!</a:t>
            </a:r>
          </a:p>
        </p:txBody>
      </p:sp>
      <p:sp>
        <p:nvSpPr>
          <p:cNvPr id="22531" name="Line 7"/>
          <p:cNvSpPr>
            <a:spLocks noChangeShapeType="1"/>
          </p:cNvSpPr>
          <p:nvPr/>
        </p:nvSpPr>
        <p:spPr bwMode="auto">
          <a:xfrm flipH="1">
            <a:off x="2124075" y="2276475"/>
            <a:ext cx="1152525" cy="431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2" name="AutoShape 8"/>
          <p:cNvSpPr>
            <a:spLocks noChangeArrowheads="1"/>
          </p:cNvSpPr>
          <p:nvPr/>
        </p:nvSpPr>
        <p:spPr bwMode="auto">
          <a:xfrm>
            <a:off x="684213" y="2708275"/>
            <a:ext cx="3455987" cy="3527425"/>
          </a:xfrm>
          <a:prstGeom prst="roundRect">
            <a:avLst>
              <a:gd name="adj" fmla="val 16667"/>
            </a:avLst>
          </a:prstGeom>
          <a:blipFill dpi="0" rotWithShape="1">
            <a:blip r:embed="rId3">
              <a:alphaModFix amt="2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Franklin Gothic Book" pitchFamily="34" charset="0"/>
              </a:rPr>
              <a:t>1. Финансовая поддержка:</a:t>
            </a:r>
          </a:p>
          <a:p>
            <a:pPr algn="ctr"/>
            <a:endParaRPr lang="ru-RU">
              <a:solidFill>
                <a:schemeClr val="bg1"/>
              </a:solidFill>
              <a:latin typeface="Franklin Gothic Book" pitchFamily="34" charset="0"/>
            </a:endParaRPr>
          </a:p>
          <a:p>
            <a:pPr algn="ctr">
              <a:buFontTx/>
              <a:buChar char="-"/>
            </a:pPr>
            <a:r>
              <a:rPr lang="ru-RU" sz="1500">
                <a:solidFill>
                  <a:schemeClr val="bg1"/>
                </a:solidFill>
                <a:latin typeface="Franklin Gothic Book" pitchFamily="34" charset="0"/>
              </a:rPr>
              <a:t>Проведение мероприятий требует затрат на привлечение экспертов и волонтеров;</a:t>
            </a:r>
          </a:p>
          <a:p>
            <a:pPr algn="ctr">
              <a:buFontTx/>
              <a:buChar char="-"/>
            </a:pPr>
            <a:endParaRPr lang="ru-RU" sz="1500">
              <a:solidFill>
                <a:schemeClr val="bg1"/>
              </a:solidFill>
              <a:latin typeface="Franklin Gothic Book" pitchFamily="34" charset="0"/>
            </a:endParaRPr>
          </a:p>
          <a:p>
            <a:pPr algn="ctr">
              <a:buFontTx/>
              <a:buChar char="-"/>
            </a:pPr>
            <a:r>
              <a:rPr lang="ru-RU" sz="1500">
                <a:solidFill>
                  <a:schemeClr val="bg1"/>
                </a:solidFill>
                <a:latin typeface="Franklin Gothic Book" pitchFamily="34" charset="0"/>
              </a:rPr>
              <a:t>Приобретение инвентаря и фирменной атрибутики проекта;</a:t>
            </a:r>
          </a:p>
          <a:p>
            <a:pPr algn="ctr">
              <a:buFontTx/>
              <a:buChar char="-"/>
            </a:pPr>
            <a:endParaRPr lang="ru-RU" sz="1500">
              <a:solidFill>
                <a:schemeClr val="bg1"/>
              </a:solidFill>
              <a:latin typeface="Franklin Gothic Book" pitchFamily="34" charset="0"/>
            </a:endParaRPr>
          </a:p>
          <a:p>
            <a:pPr algn="ctr">
              <a:buFontTx/>
              <a:buChar char="-"/>
            </a:pPr>
            <a:r>
              <a:rPr lang="ru-RU" sz="1500">
                <a:solidFill>
                  <a:schemeClr val="bg1"/>
                </a:solidFill>
                <a:latin typeface="Franklin Gothic Book" pitchFamily="34" charset="0"/>
              </a:rPr>
              <a:t>Производство контента для групп </a:t>
            </a:r>
            <a:br>
              <a:rPr lang="ru-RU" sz="150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1500">
                <a:solidFill>
                  <a:schemeClr val="bg1"/>
                </a:solidFill>
                <a:latin typeface="Franklin Gothic Book" pitchFamily="34" charset="0"/>
              </a:rPr>
              <a:t>и создания «информационного взрыва</a:t>
            </a:r>
            <a:r>
              <a:rPr lang="ru-RU" sz="1400">
                <a:solidFill>
                  <a:schemeClr val="bg1"/>
                </a:solidFill>
                <a:latin typeface="Franklin Gothic Book" pitchFamily="34" charset="0"/>
              </a:rPr>
              <a:t>»</a:t>
            </a:r>
          </a:p>
          <a:p>
            <a:pPr algn="ctr">
              <a:buFontTx/>
              <a:buChar char="-"/>
            </a:pPr>
            <a:endParaRPr lang="ru-RU" sz="1400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22533" name="AutoShape 9"/>
          <p:cNvSpPr>
            <a:spLocks noChangeArrowheads="1"/>
          </p:cNvSpPr>
          <p:nvPr/>
        </p:nvSpPr>
        <p:spPr bwMode="auto">
          <a:xfrm>
            <a:off x="5000625" y="2714625"/>
            <a:ext cx="3571875" cy="3500438"/>
          </a:xfrm>
          <a:prstGeom prst="roundRect">
            <a:avLst>
              <a:gd name="adj" fmla="val 16667"/>
            </a:avLst>
          </a:prstGeom>
          <a:blipFill dpi="0" rotWithShape="1">
            <a:blip r:embed="rId3">
              <a:alphaModFix amt="2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>
                <a:solidFill>
                  <a:schemeClr val="bg1"/>
                </a:solidFill>
                <a:latin typeface="Franklin Gothic Book" pitchFamily="34" charset="0"/>
              </a:rPr>
              <a:t>2. Информационная поддержка</a:t>
            </a:r>
          </a:p>
          <a:p>
            <a:pPr algn="ctr"/>
            <a:endParaRPr lang="ru-RU">
              <a:solidFill>
                <a:schemeClr val="bg1"/>
              </a:solidFill>
              <a:latin typeface="Franklin Gothic Book" pitchFamily="34" charset="0"/>
            </a:endParaRPr>
          </a:p>
          <a:p>
            <a:pPr algn="ctr">
              <a:buFontTx/>
              <a:buChar char="-"/>
            </a:pPr>
            <a:r>
              <a:rPr lang="ru-RU" sz="1500">
                <a:solidFill>
                  <a:schemeClr val="bg1"/>
                </a:solidFill>
                <a:latin typeface="Franklin Gothic Book" pitchFamily="34" charset="0"/>
              </a:rPr>
              <a:t>Освещение мероприятий в СМИ;</a:t>
            </a:r>
          </a:p>
          <a:p>
            <a:pPr algn="ctr">
              <a:buFontTx/>
              <a:buChar char="-"/>
            </a:pPr>
            <a:endParaRPr lang="ru-RU" sz="1500">
              <a:solidFill>
                <a:schemeClr val="bg1"/>
              </a:solidFill>
              <a:latin typeface="Franklin Gothic Book" pitchFamily="34" charset="0"/>
            </a:endParaRPr>
          </a:p>
          <a:p>
            <a:pPr algn="ctr">
              <a:buFontTx/>
              <a:buChar char="-"/>
            </a:pPr>
            <a:r>
              <a:rPr lang="ru-RU" sz="1500">
                <a:solidFill>
                  <a:schemeClr val="bg1"/>
                </a:solidFill>
                <a:latin typeface="Franklin Gothic Book" pitchFamily="34" charset="0"/>
              </a:rPr>
              <a:t> Формирование единого информационного портала волонтеров;</a:t>
            </a:r>
          </a:p>
          <a:p>
            <a:pPr algn="ctr">
              <a:buFontTx/>
              <a:buChar char="-"/>
            </a:pPr>
            <a:endParaRPr lang="ru-RU" sz="1500">
              <a:solidFill>
                <a:schemeClr val="bg1"/>
              </a:solidFill>
              <a:latin typeface="Franklin Gothic Book" pitchFamily="34" charset="0"/>
            </a:endParaRPr>
          </a:p>
          <a:p>
            <a:pPr algn="ctr">
              <a:buFontTx/>
              <a:buChar char="-"/>
            </a:pPr>
            <a:r>
              <a:rPr lang="ru-RU" sz="1500">
                <a:solidFill>
                  <a:schemeClr val="bg1"/>
                </a:solidFill>
                <a:latin typeface="Franklin Gothic Book" pitchFamily="34" charset="0"/>
              </a:rPr>
              <a:t> Создание «Карты волонтерских активностей»</a:t>
            </a:r>
          </a:p>
          <a:p>
            <a:pPr algn="ctr"/>
            <a:endParaRPr lang="ru-RU">
              <a:solidFill>
                <a:schemeClr val="bg1"/>
              </a:solidFill>
              <a:latin typeface="Franklin Gothic Book" pitchFamily="34" charset="0"/>
            </a:endParaRPr>
          </a:p>
        </p:txBody>
      </p:sp>
      <p:sp>
        <p:nvSpPr>
          <p:cNvPr id="22534" name="Line 10"/>
          <p:cNvSpPr>
            <a:spLocks noChangeShapeType="1"/>
          </p:cNvSpPr>
          <p:nvPr/>
        </p:nvSpPr>
        <p:spPr bwMode="auto">
          <a:xfrm>
            <a:off x="5867400" y="2205038"/>
            <a:ext cx="1009650" cy="5032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5" descr="StgRke3THz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60350"/>
            <a:ext cx="484663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2051050" y="1773238"/>
            <a:ext cx="511333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500">
                <a:solidFill>
                  <a:schemeClr val="bg1"/>
                </a:solidFill>
                <a:latin typeface="Franklin Gothic Book" pitchFamily="34" charset="0"/>
              </a:rPr>
              <a:t>Что получим в итоге?!</a:t>
            </a:r>
          </a:p>
        </p:txBody>
      </p:sp>
      <p:sp>
        <p:nvSpPr>
          <p:cNvPr id="23555" name="Line 7"/>
          <p:cNvSpPr>
            <a:spLocks noChangeShapeType="1"/>
          </p:cNvSpPr>
          <p:nvPr/>
        </p:nvSpPr>
        <p:spPr bwMode="auto">
          <a:xfrm flipH="1">
            <a:off x="1692275" y="2420938"/>
            <a:ext cx="1439863" cy="287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Line 8"/>
          <p:cNvSpPr>
            <a:spLocks noChangeShapeType="1"/>
          </p:cNvSpPr>
          <p:nvPr/>
        </p:nvSpPr>
        <p:spPr bwMode="auto">
          <a:xfrm flipH="1">
            <a:off x="2555875" y="2492375"/>
            <a:ext cx="714375" cy="2714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Line 9"/>
          <p:cNvSpPr>
            <a:spLocks noChangeShapeType="1"/>
          </p:cNvSpPr>
          <p:nvPr/>
        </p:nvSpPr>
        <p:spPr bwMode="auto">
          <a:xfrm>
            <a:off x="5857875" y="2500313"/>
            <a:ext cx="642938" cy="2714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8" name="Line 10"/>
          <p:cNvSpPr>
            <a:spLocks noChangeShapeType="1"/>
          </p:cNvSpPr>
          <p:nvPr/>
        </p:nvSpPr>
        <p:spPr bwMode="auto">
          <a:xfrm>
            <a:off x="6011863" y="2420938"/>
            <a:ext cx="1368425" cy="28733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59" name="AutoShape 11"/>
          <p:cNvSpPr>
            <a:spLocks noChangeArrowheads="1"/>
          </p:cNvSpPr>
          <p:nvPr/>
        </p:nvSpPr>
        <p:spPr bwMode="auto">
          <a:xfrm>
            <a:off x="323850" y="2781300"/>
            <a:ext cx="2376488" cy="1584325"/>
          </a:xfrm>
          <a:prstGeom prst="flowChartAlternateProcess">
            <a:avLst/>
          </a:prstGeom>
          <a:blipFill dpi="0" rotWithShape="1">
            <a:blip r:embed="rId3">
              <a:alphaModFix amt="2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>
                <a:solidFill>
                  <a:schemeClr val="bg1"/>
                </a:solidFill>
                <a:latin typeface="맑은 고딕" pitchFamily="34" charset="-127"/>
              </a:rPr>
              <a:t>Повышен уров</a:t>
            </a:r>
            <a:r>
              <a:rPr lang="ru-RU" sz="1600">
                <a:solidFill>
                  <a:schemeClr val="bg1"/>
                </a:solidFill>
              </a:rPr>
              <a:t>ень</a:t>
            </a:r>
            <a:r>
              <a:rPr lang="ru-RU" sz="1600">
                <a:solidFill>
                  <a:schemeClr val="bg1"/>
                </a:solidFill>
                <a:latin typeface="맑은 고딕" pitchFamily="34" charset="-127"/>
              </a:rPr>
              <a:t> экологической культуры в среде учащихся 6-11 классов школ города Кирова</a:t>
            </a:r>
          </a:p>
        </p:txBody>
      </p:sp>
      <p:sp>
        <p:nvSpPr>
          <p:cNvPr id="23560" name="AutoShape 12"/>
          <p:cNvSpPr>
            <a:spLocks noChangeArrowheads="1"/>
          </p:cNvSpPr>
          <p:nvPr/>
        </p:nvSpPr>
        <p:spPr bwMode="auto">
          <a:xfrm>
            <a:off x="642938" y="5286375"/>
            <a:ext cx="2879725" cy="1152525"/>
          </a:xfrm>
          <a:prstGeom prst="roundRect">
            <a:avLst>
              <a:gd name="adj" fmla="val 16667"/>
            </a:avLst>
          </a:prstGeom>
          <a:blipFill dpi="0" rotWithShape="1">
            <a:blip r:embed="rId3">
              <a:alphaModFix amt="2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>
                <a:solidFill>
                  <a:schemeClr val="bg1"/>
                </a:solidFill>
                <a:latin typeface="Franklin Gothic Book" pitchFamily="34" charset="0"/>
              </a:rPr>
              <a:t>Развита система РСО в школах города Кирова</a:t>
            </a:r>
          </a:p>
        </p:txBody>
      </p:sp>
      <p:sp>
        <p:nvSpPr>
          <p:cNvPr id="23561" name="AutoShape 13"/>
          <p:cNvSpPr>
            <a:spLocks noChangeArrowheads="1"/>
          </p:cNvSpPr>
          <p:nvPr/>
        </p:nvSpPr>
        <p:spPr bwMode="auto">
          <a:xfrm>
            <a:off x="5500688" y="5286375"/>
            <a:ext cx="2879725" cy="1152525"/>
          </a:xfrm>
          <a:prstGeom prst="roundRect">
            <a:avLst>
              <a:gd name="adj" fmla="val 16667"/>
            </a:avLst>
          </a:prstGeom>
          <a:blipFill dpi="0" rotWithShape="1">
            <a:blip r:embed="rId3">
              <a:alphaModFix amt="2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>
                <a:solidFill>
                  <a:schemeClr val="bg1"/>
                </a:solidFill>
                <a:latin typeface="맑은 고딕" pitchFamily="34" charset="-127"/>
              </a:rPr>
              <a:t>Сформировано ответственное отношение к окружающей среде</a:t>
            </a:r>
          </a:p>
        </p:txBody>
      </p:sp>
      <p:sp>
        <p:nvSpPr>
          <p:cNvPr id="23562" name="AutoShape 14"/>
          <p:cNvSpPr>
            <a:spLocks noChangeArrowheads="1"/>
          </p:cNvSpPr>
          <p:nvPr/>
        </p:nvSpPr>
        <p:spPr bwMode="auto">
          <a:xfrm>
            <a:off x="6443663" y="2781300"/>
            <a:ext cx="2376487" cy="1655763"/>
          </a:xfrm>
          <a:prstGeom prst="roundRect">
            <a:avLst>
              <a:gd name="adj" fmla="val 16667"/>
            </a:avLst>
          </a:prstGeom>
          <a:blipFill dpi="0" rotWithShape="1">
            <a:blip r:embed="rId3">
              <a:alphaModFix amt="2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600">
                <a:solidFill>
                  <a:schemeClr val="bg1"/>
                </a:solidFill>
                <a:latin typeface="Franklin Gothic Book" pitchFamily="34" charset="0"/>
              </a:rPr>
              <a:t>Учащиеся школ владеют информацией </a:t>
            </a:r>
            <a:br>
              <a:rPr lang="ru-RU" sz="160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1600">
                <a:solidFill>
                  <a:schemeClr val="bg1"/>
                </a:solidFill>
                <a:latin typeface="Franklin Gothic Book" pitchFamily="34" charset="0"/>
              </a:rPr>
              <a:t>о процессах протекающих </a:t>
            </a:r>
            <a:br>
              <a:rPr lang="ru-RU" sz="160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ru-RU" sz="1600">
                <a:solidFill>
                  <a:schemeClr val="bg1"/>
                </a:solidFill>
                <a:latin typeface="Franklin Gothic Book" pitchFamily="34" charset="0"/>
              </a:rPr>
              <a:t>в регионе</a:t>
            </a: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3214688" y="2928938"/>
            <a:ext cx="2714625" cy="2214562"/>
          </a:xfrm>
          <a:prstGeom prst="flowChartAlternateProcess">
            <a:avLst/>
          </a:prstGeom>
          <a:blipFill dpi="0" rotWithShape="1">
            <a:blip r:embed="rId3">
              <a:alphaModFix amt="10000"/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1900">
                <a:solidFill>
                  <a:schemeClr val="bg1"/>
                </a:solidFill>
              </a:rPr>
              <a:t>20</a:t>
            </a:r>
            <a:r>
              <a:rPr lang="ru-RU" sz="1900">
                <a:solidFill>
                  <a:schemeClr val="bg1"/>
                </a:solidFill>
                <a:latin typeface="맑은 고딕" pitchFamily="34" charset="-127"/>
              </a:rPr>
              <a:t> школ</a:t>
            </a:r>
          </a:p>
          <a:p>
            <a:pPr algn="ctr"/>
            <a:r>
              <a:rPr lang="ru-RU" sz="1900">
                <a:solidFill>
                  <a:schemeClr val="bg1"/>
                </a:solidFill>
              </a:rPr>
              <a:t>240</a:t>
            </a:r>
            <a:r>
              <a:rPr lang="ru-RU" sz="1900">
                <a:solidFill>
                  <a:schemeClr val="bg1"/>
                </a:solidFill>
                <a:latin typeface="맑은 고딕" pitchFamily="34" charset="-127"/>
              </a:rPr>
              <a:t> классов</a:t>
            </a:r>
          </a:p>
          <a:p>
            <a:pPr algn="ctr"/>
            <a:r>
              <a:rPr lang="ru-RU" sz="1900">
                <a:solidFill>
                  <a:schemeClr val="bg1"/>
                </a:solidFill>
              </a:rPr>
              <a:t>480 </a:t>
            </a:r>
            <a:r>
              <a:rPr lang="ru-RU" sz="1900">
                <a:solidFill>
                  <a:schemeClr val="bg1"/>
                </a:solidFill>
                <a:latin typeface="맑은 고딕" pitchFamily="34" charset="-127"/>
              </a:rPr>
              <a:t>ток-шоу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4394200" y="2606675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StgRke3THz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60350"/>
            <a:ext cx="484663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6"/>
          <p:cNvSpPr txBox="1">
            <a:spLocks noChangeArrowheads="1"/>
          </p:cNvSpPr>
          <p:nvPr/>
        </p:nvSpPr>
        <p:spPr bwMode="auto">
          <a:xfrm>
            <a:off x="1908175" y="2781300"/>
            <a:ext cx="5688013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400">
                <a:solidFill>
                  <a:schemeClr val="bg1"/>
                </a:solidFill>
                <a:latin typeface="맑은 고딕" pitchFamily="34" charset="-127"/>
              </a:rPr>
              <a:t>Команда проекта</a:t>
            </a:r>
          </a:p>
          <a:p>
            <a:pPr algn="ctr">
              <a:spcBef>
                <a:spcPct val="50000"/>
              </a:spcBef>
            </a:pPr>
            <a:r>
              <a:rPr lang="ru-RU" sz="3400">
                <a:solidFill>
                  <a:schemeClr val="bg1"/>
                </a:solidFill>
              </a:rPr>
              <a:t>«</a:t>
            </a:r>
            <a:r>
              <a:rPr lang="ru-RU" sz="3400">
                <a:solidFill>
                  <a:schemeClr val="bg1"/>
                </a:solidFill>
                <a:latin typeface="맑은 고딕" pitchFamily="34" charset="-127"/>
              </a:rPr>
              <a:t>ПРОкачаем школы</a:t>
            </a:r>
            <a:r>
              <a:rPr lang="ru-RU" sz="3400">
                <a:solidFill>
                  <a:schemeClr val="bg1"/>
                </a:solidFill>
              </a:rPr>
              <a:t>»</a:t>
            </a:r>
            <a:endParaRPr lang="ru-RU" sz="3400">
              <a:solidFill>
                <a:schemeClr val="bg1"/>
              </a:solidFill>
              <a:latin typeface="맑은 고딕" pitchFamily="34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44675"/>
            <a:ext cx="30607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5" descr="StgRke3THz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60350"/>
            <a:ext cx="484663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071938" y="1989138"/>
            <a:ext cx="4643437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bg1"/>
                </a:solidFill>
              </a:rPr>
              <a:t>Поскребышев Григорий Алексеевич</a:t>
            </a:r>
            <a:r>
              <a:rPr lang="ru-RU" dirty="0">
                <a:solidFill>
                  <a:schemeClr val="bg1"/>
                </a:solidFill>
              </a:rPr>
              <a:t>,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bg1"/>
                </a:solidFill>
              </a:rPr>
              <a:t>руководитель проекта</a:t>
            </a:r>
          </a:p>
          <a:p>
            <a:pPr>
              <a:spcBef>
                <a:spcPct val="50000"/>
              </a:spcBef>
              <a:defRPr/>
            </a:pPr>
            <a:endParaRPr lang="ru-RU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bg1"/>
                </a:solidFill>
              </a:rPr>
              <a:t>Опыт в сфере экологии: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1100" b="1" dirty="0">
                <a:solidFill>
                  <a:schemeClr val="bg1"/>
                </a:solidFill>
              </a:rPr>
              <a:t>Участник международной организации </a:t>
            </a:r>
            <a:r>
              <a:rPr lang="en-US" sz="1100" b="1" dirty="0" err="1">
                <a:solidFill>
                  <a:schemeClr val="bg1"/>
                </a:solidFill>
              </a:rPr>
              <a:t>Waterkeeper@Alliance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1100" b="1" dirty="0">
                <a:solidFill>
                  <a:schemeClr val="bg1"/>
                </a:solidFill>
              </a:rPr>
              <a:t>представитель «Союза зелёных России», 2003 – 2010 гг. 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1100" b="1" dirty="0">
                <a:solidFill>
                  <a:schemeClr val="bg1"/>
                </a:solidFill>
              </a:rPr>
              <a:t>Представитель программы «</a:t>
            </a:r>
            <a:r>
              <a:rPr lang="ru-RU" sz="1100" b="1" dirty="0" err="1">
                <a:solidFill>
                  <a:schemeClr val="bg1"/>
                </a:solidFill>
              </a:rPr>
              <a:t>ЭКО-ответственность</a:t>
            </a:r>
            <a:r>
              <a:rPr lang="ru-RU" sz="1100" b="1" dirty="0">
                <a:solidFill>
                  <a:schemeClr val="bg1"/>
                </a:solidFill>
              </a:rPr>
              <a:t>» (Общественная Палата РФ)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1100" b="1" dirty="0">
                <a:solidFill>
                  <a:schemeClr val="bg1"/>
                </a:solidFill>
              </a:rPr>
              <a:t>Кировская молодёжная экологическая общественная организация «Хранители Вятки», руководитель, 2009-2017 </a:t>
            </a:r>
            <a:r>
              <a:rPr lang="en-US" sz="1100" b="1" dirty="0">
                <a:solidFill>
                  <a:schemeClr val="bg1"/>
                </a:solidFill>
              </a:rPr>
              <a:t>http://vyatkakeepers.ru/</a:t>
            </a:r>
            <a:endParaRPr lang="ru-RU" sz="11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1100" b="1" dirty="0">
                <a:solidFill>
                  <a:schemeClr val="bg1"/>
                </a:solidFill>
              </a:rPr>
              <a:t>Межрегиональный конкурс </a:t>
            </a:r>
            <a:r>
              <a:rPr lang="en-US" sz="1100" b="1" dirty="0">
                <a:solidFill>
                  <a:schemeClr val="bg1"/>
                </a:solidFill>
              </a:rPr>
              <a:t>H2O </a:t>
            </a:r>
            <a:r>
              <a:rPr lang="ru-RU" sz="1100" b="1" dirty="0">
                <a:solidFill>
                  <a:schemeClr val="bg1"/>
                </a:solidFill>
              </a:rPr>
              <a:t>(</a:t>
            </a:r>
            <a:r>
              <a:rPr lang="ru-RU" sz="1100" dirty="0">
                <a:solidFill>
                  <a:schemeClr val="bg1"/>
                </a:solidFill>
              </a:rPr>
              <a:t> 675 работ из регионов России</a:t>
            </a:r>
            <a:r>
              <a:rPr lang="ru-RU" sz="1100" b="1" dirty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1100" b="1" dirty="0">
                <a:solidFill>
                  <a:schemeClr val="bg1"/>
                </a:solidFill>
              </a:rPr>
              <a:t>Координатор «Чисто Вятка» (экология, развитие любительских видов спорта в </a:t>
            </a:r>
            <a:r>
              <a:rPr lang="ru-RU" sz="1100" b="1">
                <a:solidFill>
                  <a:schemeClr val="bg1"/>
                </a:solidFill>
              </a:rPr>
              <a:t>Кирове) с 2017 г.</a:t>
            </a:r>
            <a:endParaRPr lang="ru-RU" sz="11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ru-RU" sz="1050" b="1" dirty="0">
                <a:solidFill>
                  <a:schemeClr val="bg1"/>
                </a:solidFill>
              </a:rPr>
              <a:t>Входит в рабочие группы по экологии при региональных ведомствах</a:t>
            </a:r>
          </a:p>
          <a:p>
            <a:pPr>
              <a:spcBef>
                <a:spcPct val="50000"/>
              </a:spcBef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StgRke3THz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60350"/>
            <a:ext cx="4846637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000500" y="1989138"/>
            <a:ext cx="4786313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bg1"/>
                </a:solidFill>
              </a:rPr>
              <a:t>Шаклеина Ольга Анатольевна</a:t>
            </a:r>
            <a:r>
              <a:rPr lang="ru-RU" dirty="0">
                <a:solidFill>
                  <a:schemeClr val="bg1"/>
                </a:solidFill>
              </a:rPr>
              <a:t>,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bg1"/>
                </a:solidFill>
              </a:rPr>
              <a:t>координатор школ</a:t>
            </a:r>
          </a:p>
          <a:p>
            <a:pPr>
              <a:spcBef>
                <a:spcPct val="50000"/>
              </a:spcBef>
              <a:defRPr/>
            </a:pPr>
            <a:r>
              <a:rPr lang="ru-RU" b="1" dirty="0">
                <a:solidFill>
                  <a:schemeClr val="bg1"/>
                </a:solidFill>
              </a:rPr>
              <a:t>Опыт в сфере экологии:</a:t>
            </a:r>
            <a:endParaRPr lang="ru-RU" dirty="0"/>
          </a:p>
          <a:p>
            <a:pPr>
              <a:spcBef>
                <a:spcPct val="50000"/>
              </a:spcBef>
              <a:defRPr/>
            </a:pPr>
            <a:r>
              <a:rPr lang="ru-RU" sz="1050" dirty="0">
                <a:solidFill>
                  <a:schemeClr val="bg1"/>
                </a:solidFill>
              </a:rPr>
              <a:t>2011-2013 – движение ЭКА, руководитель регионального отделения  (организация 104 пришкольных лесных питомника, посадка млн. саженцев, 120  экологических ток-шоу «Мусор в городе. Кто виноват и что делать?», городская </a:t>
            </a:r>
            <a:r>
              <a:rPr lang="ru-RU" sz="1050" dirty="0" err="1">
                <a:solidFill>
                  <a:schemeClr val="bg1"/>
                </a:solidFill>
              </a:rPr>
              <a:t>премия-антипремия</a:t>
            </a:r>
            <a:r>
              <a:rPr lang="ru-RU" sz="1050" dirty="0">
                <a:solidFill>
                  <a:schemeClr val="bg1"/>
                </a:solidFill>
              </a:rPr>
              <a:t> «Чисто Вятка», организация 50 уборок в рамках «экологические волонтёрские отряды»)</a:t>
            </a:r>
          </a:p>
          <a:p>
            <a:pPr>
              <a:spcBef>
                <a:spcPct val="50000"/>
              </a:spcBef>
              <a:defRPr/>
            </a:pPr>
            <a:r>
              <a:rPr lang="ru-RU" sz="1050" dirty="0">
                <a:solidFill>
                  <a:schemeClr val="bg1"/>
                </a:solidFill>
              </a:rPr>
              <a:t>2013-2017 директор фонда содействия спасения запасов пресной воды «Хранители воды», директор</a:t>
            </a:r>
          </a:p>
          <a:p>
            <a:pPr>
              <a:spcBef>
                <a:spcPct val="50000"/>
              </a:spcBef>
              <a:defRPr/>
            </a:pPr>
            <a:r>
              <a:rPr lang="ru-RU" sz="1050" dirty="0">
                <a:solidFill>
                  <a:schemeClr val="bg1"/>
                </a:solidFill>
              </a:rPr>
              <a:t>(проведение 3ёх региональных молодёжных экологических форумов, «Тур в защиту озера Байкал», 2 межрегиональных форума «Хранители воды» в Кирове и в Москве)</a:t>
            </a:r>
          </a:p>
          <a:p>
            <a:pPr>
              <a:spcBef>
                <a:spcPct val="50000"/>
              </a:spcBef>
              <a:defRPr/>
            </a:pPr>
            <a:r>
              <a:rPr lang="ru-RU" sz="1050" dirty="0">
                <a:solidFill>
                  <a:schemeClr val="bg1"/>
                </a:solidFill>
              </a:rPr>
              <a:t>2015–2020 - Кировское региональное отделение Российская экологическая партия «Зеленые», председатель (проведение ежегодной межрегиональной экологической премии «ОТЛИЧНО»)</a:t>
            </a:r>
          </a:p>
          <a:p>
            <a:pPr>
              <a:spcBef>
                <a:spcPct val="50000"/>
              </a:spcBef>
              <a:defRPr/>
            </a:pPr>
            <a:r>
              <a:rPr lang="ru-RU" sz="1050" dirty="0">
                <a:solidFill>
                  <a:schemeClr val="bg1"/>
                </a:solidFill>
              </a:rPr>
              <a:t>-2020 – региональный эксперт по экологии «Российское движение школьников», входит в состав Координационно-методического совета по экологическому образованию, воспитанию и просвещению населения Кировской области, региональный эксперт "Российского движения школьников" (Кировская область), входит в орг.совет регионального этапа конкурса им. В.И. Вернадского</a:t>
            </a:r>
            <a:endParaRPr lang="ru-RU" sz="105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627" name="Picture 6" descr="l6ggeaE4LK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916113"/>
            <a:ext cx="2979737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555</Words>
  <Application>Microsoft Office PowerPoint</Application>
  <PresentationFormat>Экран (4:3)</PresentationFormat>
  <Paragraphs>89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맑은 고딕</vt:lpstr>
      <vt:lpstr>Calibri</vt:lpstr>
      <vt:lpstr>Franklin Gothic Book</vt:lpstr>
      <vt:lpstr>Office Theme</vt:lpstr>
      <vt:lpstr>Custom Design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asnerdOK</cp:lastModifiedBy>
  <cp:revision>44</cp:revision>
  <dcterms:created xsi:type="dcterms:W3CDTF">2014-04-01T16:35:38Z</dcterms:created>
  <dcterms:modified xsi:type="dcterms:W3CDTF">2020-06-25T10:36:56Z</dcterms:modified>
</cp:coreProperties>
</file>