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6"/>
  </p:notesMasterIdLst>
  <p:sldIdLst>
    <p:sldId id="257" r:id="rId4"/>
    <p:sldId id="276" r:id="rId5"/>
    <p:sldId id="258" r:id="rId6"/>
    <p:sldId id="260" r:id="rId7"/>
    <p:sldId id="282" r:id="rId8"/>
    <p:sldId id="262" r:id="rId9"/>
    <p:sldId id="280" r:id="rId10"/>
    <p:sldId id="281" r:id="rId11"/>
    <p:sldId id="275" r:id="rId12"/>
    <p:sldId id="268" r:id="rId13"/>
    <p:sldId id="273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EBFFF8"/>
    <a:srgbClr val="EBFFF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4" autoAdjust="0"/>
  </p:normalViewPr>
  <p:slideViewPr>
    <p:cSldViewPr>
      <p:cViewPr varScale="1">
        <p:scale>
          <a:sx n="81" d="100"/>
          <a:sy n="81" d="100"/>
        </p:scale>
        <p:origin x="103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429A-4996-4E8A-9907-26EBCB65C05D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55AF-C603-43CA-9AB9-46F21F484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6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2/5/2021 12:02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41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2/5/2021 12:02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37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58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36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73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2/5/2021 12:02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580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2/5/2021 12:02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93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4000496" y="3929066"/>
            <a:ext cx="31813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ЭКОЛОГИЯ.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4643438" y="4857760"/>
            <a:ext cx="3967162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БЕЗОПАСНОСТЬ.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6572264" y="5786454"/>
            <a:ext cx="2071687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ЖИЗНЬ.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42910" y="285728"/>
            <a:ext cx="8072494" cy="2571768"/>
          </a:xfrm>
          <a:prstGeom prst="rect">
            <a:avLst/>
          </a:prstGeom>
          <a:solidFill>
            <a:srgbClr val="EBFFF8">
              <a:alpha val="87059"/>
            </a:srgbClr>
          </a:solidFill>
          <a:ln>
            <a:solidFill>
              <a:srgbClr val="7030A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3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Итоги проведения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Общероссийских Дней защиты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от экологической опасности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в Кировской области </a:t>
            </a:r>
            <a:r>
              <a:rPr lang="ru-RU" sz="3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в </a:t>
            </a:r>
            <a:r>
              <a:rPr lang="ru-RU" sz="3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2020году</a:t>
            </a:r>
            <a:r>
              <a:rPr lang="ru-RU" sz="3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/>
            </a:r>
            <a:br>
              <a:rPr lang="ru-RU" sz="3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</a:br>
            <a:endParaRPr lang="ru-RU" sz="3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99455"/>
            <a:ext cx="1952725" cy="20810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9552" y="650101"/>
            <a:ext cx="8443914" cy="1107996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/>
              </a:rPr>
              <a:t>«Четверть века помогаем заповедной природе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!»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28684"/>
            <a:ext cx="8136904" cy="50073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857500" y="4214813"/>
            <a:ext cx="6000750" cy="24288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3071802" y="0"/>
            <a:ext cx="6072198" cy="1428736"/>
          </a:xfrm>
          <a:prstGeom prst="rect">
            <a:avLst/>
          </a:prstGeom>
          <a:solidFill>
            <a:srgbClr val="F3F0FE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2630FA"/>
                </a:solidFill>
                <a:latin typeface="Times New Roman" pitchFamily="18" charset="0"/>
                <a:cs typeface="Times New Roman" pitchFamily="18" charset="0"/>
              </a:rPr>
              <a:t>Конкурс  </a:t>
            </a:r>
            <a:r>
              <a:rPr lang="ru-RU" sz="2800" b="1" dirty="0">
                <a:solidFill>
                  <a:srgbClr val="2630FA"/>
                </a:solidFill>
                <a:latin typeface="Times New Roman" pitchFamily="18" charset="0"/>
                <a:cs typeface="Times New Roman" pitchFamily="18" charset="0"/>
              </a:rPr>
              <a:t>детского</a:t>
            </a:r>
            <a:br>
              <a:rPr lang="ru-RU" sz="2800" b="1" dirty="0">
                <a:solidFill>
                  <a:srgbClr val="2630F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2630FA"/>
                </a:solidFill>
                <a:latin typeface="Times New Roman" pitchFamily="18" charset="0"/>
                <a:cs typeface="Times New Roman" pitchFamily="18" charset="0"/>
              </a:rPr>
              <a:t>художественного творчества </a:t>
            </a:r>
            <a:endParaRPr lang="ru-RU" sz="2800" b="1" dirty="0" smtClean="0">
              <a:solidFill>
                <a:srgbClr val="2630F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7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Страницы Красной книги»</a:t>
            </a:r>
            <a:endParaRPr lang="ru-RU" sz="32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714348" y="1643050"/>
            <a:ext cx="4000528" cy="8477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ПОБЕДИТЕЛИ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500034" y="2714620"/>
            <a:ext cx="8429684" cy="37147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ru-RU" sz="2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 9 лет»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место - Потапова Полина,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Юрьянский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место – </a:t>
            </a:r>
            <a:r>
              <a:rPr lang="ru-RU" sz="2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Небогатикова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Ксения,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Кирово-Чепецк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место – Терюхов Семен,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Зуевский район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 10 до 14 лет»  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место - Зайцева Мария,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Юрьянский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место – Малкова Светлана,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Зуевский район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77"/>
            <a:ext cx="2045762" cy="14528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592" y="2924944"/>
            <a:ext cx="8561887" cy="2511457"/>
          </a:xfrm>
        </p:spPr>
        <p:txBody>
          <a:bodyPr/>
          <a:lstStyle/>
          <a:p>
            <a:r>
              <a:rPr lang="ru-RU" dirty="0" smtClean="0"/>
              <a:t>Прошло более 6 тыс. субботников</a:t>
            </a:r>
          </a:p>
          <a:p>
            <a:r>
              <a:rPr lang="ru-RU" dirty="0" smtClean="0"/>
              <a:t>Собрано около 8 тыс. тонн мусора</a:t>
            </a:r>
          </a:p>
          <a:p>
            <a:r>
              <a:rPr lang="ru-RU" dirty="0" smtClean="0"/>
              <a:t>Посажено более 11 тыс. деревьев</a:t>
            </a:r>
          </a:p>
          <a:p>
            <a:r>
              <a:rPr lang="ru-RU" dirty="0" smtClean="0"/>
              <a:t>4 тыс. кустарников, цветов на площади 77 </a:t>
            </a:r>
            <a:r>
              <a:rPr lang="ru-RU" dirty="0" err="1" smtClean="0"/>
              <a:t>кв.м</a:t>
            </a:r>
            <a:endParaRPr lang="ru-RU" dirty="0"/>
          </a:p>
        </p:txBody>
      </p:sp>
      <p:pic>
        <p:nvPicPr>
          <p:cNvPr id="4" name="Рисунок 4" descr="Зеленая весн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72" y="764704"/>
            <a:ext cx="257567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еленая Росси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422" y="743813"/>
            <a:ext cx="2983805" cy="149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1157" y="887096"/>
            <a:ext cx="3338882" cy="164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/>
          </p:cNvSpPr>
          <p:nvPr/>
        </p:nvSpPr>
        <p:spPr bwMode="auto">
          <a:xfrm>
            <a:off x="3072627" y="697671"/>
            <a:ext cx="2897932" cy="378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 smtClean="0">
                <a:solidFill>
                  <a:srgbClr val="0066FF"/>
                </a:solidFill>
                <a:ea typeface="+mj-ea"/>
                <a:cs typeface="+mj-cs"/>
              </a:rPr>
              <a:t>«</a:t>
            </a:r>
            <a:r>
              <a:rPr lang="ru-RU" sz="2800" b="1" dirty="0">
                <a:solidFill>
                  <a:srgbClr val="0066FF"/>
                </a:solidFill>
                <a:ea typeface="+mj-ea"/>
                <a:cs typeface="+mj-cs"/>
              </a:rPr>
              <a:t>ВОДА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9916451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928794" y="357166"/>
            <a:ext cx="6143668" cy="91609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Основные мероприятия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Дней защиты -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2020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060848"/>
            <a:ext cx="8462680" cy="4511424"/>
          </a:xfrm>
          <a:prstGeom prst="roundRect">
            <a:avLst/>
          </a:prstGeom>
          <a:solidFill>
            <a:srgbClr val="EBFFF8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Региональный этап Всероссийской экологической акции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«</a:t>
            </a:r>
            <a:r>
              <a:rPr lang="ru-RU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Зеленая Весна</a:t>
            </a:r>
            <a:r>
              <a:rPr lang="ru-RU" sz="2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»</a:t>
            </a:r>
          </a:p>
          <a:p>
            <a:pPr algn="ctr">
              <a:spcBef>
                <a:spcPct val="0"/>
              </a:spcBef>
              <a:defRPr/>
            </a:pPr>
            <a:endParaRPr lang="ru-RU" sz="16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algn="ctr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 Региональный этап Всероссийской экологической акции 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«</a:t>
            </a: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ВОДА РОССИИ</a:t>
            </a:r>
            <a:r>
              <a:rPr lang="ru-RU" sz="2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»</a:t>
            </a:r>
          </a:p>
          <a:p>
            <a:pPr algn="ctr">
              <a:spcBef>
                <a:spcPct val="0"/>
              </a:spcBef>
              <a:defRPr/>
            </a:pPr>
            <a:endParaRPr lang="ru-RU" sz="16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algn="ctr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ru-RU" sz="2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Региональный этап Всероссийского экологического субботника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200" b="1" dirty="0" smtClean="0">
                <a:ln w="1905"/>
                <a:solidFill>
                  <a:srgbClr val="2B935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«Зеленая Россия»</a:t>
            </a:r>
          </a:p>
          <a:p>
            <a:pPr algn="ctr">
              <a:spcBef>
                <a:spcPct val="0"/>
              </a:spcBef>
              <a:defRPr/>
            </a:pPr>
            <a:endParaRPr lang="ru-RU" sz="16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algn="ctr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 Региональный этап международной акции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2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«Марш парков</a:t>
            </a:r>
            <a:r>
              <a:rPr lang="ru-RU" sz="22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»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200" dirty="0"/>
              <a:t>областная природоохранная акция «Наш дом – Земля» среди образовательных организаций</a:t>
            </a:r>
            <a:r>
              <a:rPr lang="ru-RU" sz="2200" dirty="0" smtClean="0"/>
              <a:t>;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200" dirty="0"/>
              <a:t>областной конкурс на проведение Дней защиты в муниципальных библиотеках Кировской области;</a:t>
            </a:r>
          </a:p>
          <a:p>
            <a:pPr algn="ctr">
              <a:spcBef>
                <a:spcPct val="0"/>
              </a:spcBef>
              <a:defRPr/>
            </a:pPr>
            <a:endParaRPr lang="ru-RU" sz="2400" dirty="0"/>
          </a:p>
          <a:p>
            <a:pPr algn="ctr">
              <a:spcBef>
                <a:spcPct val="0"/>
              </a:spcBef>
              <a:defRPr/>
            </a:pPr>
            <a:endParaRPr lang="ru-RU" sz="22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6" y="158381"/>
            <a:ext cx="1232645" cy="13136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092613"/>
              </p:ext>
            </p:extLst>
          </p:nvPr>
        </p:nvGraphicFramePr>
        <p:xfrm>
          <a:off x="142844" y="1643050"/>
          <a:ext cx="8749636" cy="4556103"/>
        </p:xfrm>
        <a:graphic>
          <a:graphicData uri="http://schemas.openxmlformats.org/drawingml/2006/table">
            <a:tbl>
              <a:tblPr/>
              <a:tblGrid>
                <a:gridCol w="4143404"/>
                <a:gridCol w="1357322"/>
                <a:gridCol w="2000264"/>
                <a:gridCol w="1248646"/>
              </a:tblGrid>
              <a:tr h="81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Зеленая Весна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D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Зеленая Россия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FE1"/>
                    </a:solidFill>
                  </a:tcPr>
                </a:tc>
              </a:tr>
              <a:tr h="409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Субботники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D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FE1"/>
                    </a:solidFill>
                  </a:tcPr>
                </a:tc>
              </a:tr>
              <a:tr h="819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Собрано и вывезено мусора, тыс. т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D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м3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FE1"/>
                    </a:solidFill>
                  </a:tcPr>
                </a:tc>
              </a:tr>
              <a:tr h="819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чел.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D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FE1"/>
                    </a:solidFill>
                  </a:tcPr>
                </a:tc>
              </a:tr>
              <a:tr h="506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Посажено деревьев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D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FE1"/>
                    </a:solidFill>
                  </a:tcPr>
                </a:tc>
              </a:tr>
              <a:tr h="450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Посажено кустарников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D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FE1"/>
                    </a:solidFill>
                  </a:tcPr>
                </a:tc>
              </a:tr>
              <a:tr h="409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цветов,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тыс.м</a:t>
                      </a:r>
                      <a:r>
                        <a:rPr kumimoji="0" lang="ru-RU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D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FE1"/>
                    </a:solidFill>
                  </a:tcPr>
                </a:tc>
              </a:tr>
            </a:tbl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428596" y="142852"/>
            <a:ext cx="8382000" cy="1107996"/>
          </a:xfrm>
          <a:solidFill>
            <a:srgbClr val="EBFFF8"/>
          </a:solidFill>
        </p:spPr>
        <p:txBody>
          <a:bodyPr/>
          <a:lstStyle/>
          <a:p>
            <a:pPr marL="0"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Основные показатели </a:t>
            </a:r>
          </a:p>
          <a:p>
            <a:pPr marL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Дней защиты –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2020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0"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 descr="20190422_1151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071810"/>
            <a:ext cx="2057400" cy="342900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2" name="Рисунок 13" descr="WNn46yCxXs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286124"/>
            <a:ext cx="3786188" cy="25225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3" name="Рисунок 12" descr="IMG_645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000372"/>
            <a:ext cx="2913388" cy="163671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4" name="Рисунок 9" descr="школа 10 Уборка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643446"/>
            <a:ext cx="2818062" cy="19462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5" name="Рисунок 4" descr="Зеленая весна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0"/>
            <a:ext cx="221456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1"/>
          <p:cNvSpPr>
            <a:spLocks noChangeArrowheads="1"/>
          </p:cNvSpPr>
          <p:nvPr/>
        </p:nvSpPr>
        <p:spPr bwMode="auto">
          <a:xfrm>
            <a:off x="142844" y="1428736"/>
            <a:ext cx="8643998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65760" indent="-256032" algn="ctr">
              <a:buClr>
                <a:schemeClr val="accent3"/>
              </a:buClr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ПОБЕДИТЕЛЬ  -</a:t>
            </a:r>
          </a:p>
          <a:p>
            <a:pPr marL="365760" indent="-256032" algn="ctr">
              <a:buClr>
                <a:schemeClr val="accent3"/>
              </a:buClr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</a:rPr>
              <a:t>город </a:t>
            </a:r>
            <a:r>
              <a:rPr lang="ru-RU" sz="4400" b="1" dirty="0" err="1" smtClean="0">
                <a:solidFill>
                  <a:srgbClr val="002060"/>
                </a:solidFill>
                <a:latin typeface="Calibri" pitchFamily="34" charset="0"/>
              </a:rPr>
              <a:t>Кирово-Чепецк</a:t>
            </a:r>
            <a:endParaRPr lang="ru-RU" sz="4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142853"/>
            <a:ext cx="3857652" cy="857255"/>
          </a:xfrm>
          <a:solidFill>
            <a:srgbClr val="EAFFE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«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Зеленая Весна»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4200" b="1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4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ru-RU" sz="4200" b="1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4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ru-RU" sz="4200" b="1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4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Calibri" pitchFamily="34" charset="0"/>
              </a:rPr>
            </a:br>
            <a:endParaRPr lang="ru-RU" b="1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1" descr="P51700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571625"/>
            <a:ext cx="2489200" cy="18669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" name="Рисунок 12" descr="Елгань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2667000" cy="20002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" name="Рисунок 16" descr="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286256"/>
            <a:ext cx="3048000" cy="20716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1" name="Рисунок 15" descr="Очистка берегов реки Лытка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929066"/>
            <a:ext cx="2690812" cy="20177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3000364" y="1285860"/>
            <a:ext cx="5929354" cy="2286016"/>
          </a:xfrm>
          <a:prstGeom prst="roundRect">
            <a:avLst/>
          </a:prstGeom>
          <a:noFill/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2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2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</a:rPr>
              <a:t>ПОБЕДИТЕЛЬ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</a:rPr>
              <a:t>– </a:t>
            </a:r>
            <a:r>
              <a:rPr lang="ru-RU" sz="2600" b="1" dirty="0" err="1">
                <a:solidFill>
                  <a:srgbClr val="FF0000"/>
                </a:solidFill>
                <a:latin typeface="Times New Roman" pitchFamily="18" charset="0"/>
              </a:rPr>
              <a:t>Унинский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</a:rPr>
              <a:t> район</a:t>
            </a:r>
            <a:endParaRPr lang="ru-RU" sz="2600" b="1" baseline="-250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</a:rPr>
              <a:t>***</a:t>
            </a: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место – </a:t>
            </a: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z="2600" b="1" dirty="0" err="1">
                <a:solidFill>
                  <a:srgbClr val="0000FF"/>
                </a:solidFill>
                <a:latin typeface="Times New Roman" pitchFamily="18" charset="0"/>
              </a:rPr>
              <a:t>Афанасьевский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и </a:t>
            </a:r>
            <a:r>
              <a:rPr lang="ru-RU" sz="2600" b="1" dirty="0" err="1">
                <a:solidFill>
                  <a:srgbClr val="0000FF"/>
                </a:solidFill>
                <a:latin typeface="Times New Roman" pitchFamily="18" charset="0"/>
              </a:rPr>
              <a:t>Верхошижемский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</a:rPr>
              <a:t> районы </a:t>
            </a: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2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2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1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Rectangle 2"/>
          <p:cNvSpPr txBox="1">
            <a:spLocks/>
          </p:cNvSpPr>
          <p:nvPr/>
        </p:nvSpPr>
        <p:spPr bwMode="auto">
          <a:xfrm>
            <a:off x="214282" y="214290"/>
            <a:ext cx="3571900" cy="857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 smtClean="0">
                <a:solidFill>
                  <a:srgbClr val="0066FF"/>
                </a:solidFill>
                <a:ea typeface="+mj-ea"/>
                <a:cs typeface="+mj-cs"/>
              </a:rPr>
              <a:t>«</a:t>
            </a:r>
            <a:r>
              <a:rPr lang="ru-RU" sz="2800" b="1" dirty="0">
                <a:solidFill>
                  <a:srgbClr val="0066FF"/>
                </a:solidFill>
                <a:ea typeface="+mj-ea"/>
                <a:cs typeface="+mj-cs"/>
              </a:rPr>
              <a:t>ВОДА РОССИИ»</a:t>
            </a:r>
          </a:p>
        </p:txBody>
      </p:sp>
      <p:pic>
        <p:nvPicPr>
          <p:cNvPr id="14" name="Рисунок 6" descr="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7557" y="0"/>
            <a:ext cx="1586443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5658965" cy="46166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2400" b="1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5" descr="Зеленая Росси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6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/>
          </p:cNvSpPr>
          <p:nvPr/>
        </p:nvSpPr>
        <p:spPr bwMode="auto">
          <a:xfrm>
            <a:off x="214282" y="3071810"/>
            <a:ext cx="8643998" cy="10001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lnSpc>
                <a:spcPts val="18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endParaRPr lang="ru-RU" sz="30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>
              <a:lnSpc>
                <a:spcPts val="18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endParaRPr lang="ru-RU" sz="30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lnSpc>
                <a:spcPts val="18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2630FA"/>
                </a:solidFill>
                <a:latin typeface="Times New Roman" pitchFamily="18" charset="0"/>
              </a:rPr>
              <a:t>2179 </a:t>
            </a:r>
            <a:r>
              <a:rPr lang="ru-RU" sz="2800" dirty="0">
                <a:solidFill>
                  <a:srgbClr val="2630FA"/>
                </a:solidFill>
                <a:latin typeface="Times New Roman" pitchFamily="18" charset="0"/>
              </a:rPr>
              <a:t>субботников - </a:t>
            </a:r>
            <a:r>
              <a:rPr lang="ru-RU" sz="2800" b="1" dirty="0">
                <a:solidFill>
                  <a:srgbClr val="2630FA"/>
                </a:solidFill>
                <a:latin typeface="Times New Roman" pitchFamily="18" charset="0"/>
              </a:rPr>
              <a:t>60549</a:t>
            </a:r>
            <a:r>
              <a:rPr lang="ru-RU" sz="2800" dirty="0">
                <a:solidFill>
                  <a:srgbClr val="2630FA"/>
                </a:solidFill>
                <a:latin typeface="Times New Roman" pitchFamily="18" charset="0"/>
              </a:rPr>
              <a:t> человек; </a:t>
            </a:r>
          </a:p>
          <a:p>
            <a:pPr algn="ctr">
              <a:lnSpc>
                <a:spcPts val="18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2630FA"/>
                </a:solidFill>
                <a:latin typeface="Times New Roman" pitchFamily="18" charset="0"/>
              </a:rPr>
              <a:t>собрано – </a:t>
            </a:r>
            <a:r>
              <a:rPr lang="ru-RU" sz="2800" b="1" dirty="0">
                <a:solidFill>
                  <a:srgbClr val="2630FA"/>
                </a:solidFill>
                <a:latin typeface="Times New Roman" pitchFamily="18" charset="0"/>
              </a:rPr>
              <a:t>3,1</a:t>
            </a:r>
            <a:r>
              <a:rPr lang="ru-RU" sz="2800" dirty="0">
                <a:solidFill>
                  <a:srgbClr val="2630FA"/>
                </a:solidFill>
                <a:latin typeface="Times New Roman" pitchFamily="18" charset="0"/>
              </a:rPr>
              <a:t> тыс.т мусора; посажено </a:t>
            </a:r>
            <a:r>
              <a:rPr lang="ru-RU" sz="2800" b="1" dirty="0">
                <a:solidFill>
                  <a:srgbClr val="2630FA"/>
                </a:solidFill>
                <a:latin typeface="Times New Roman" pitchFamily="18" charset="0"/>
              </a:rPr>
              <a:t>5212</a:t>
            </a:r>
            <a:r>
              <a:rPr lang="ru-RU" sz="2800" dirty="0">
                <a:solidFill>
                  <a:srgbClr val="2630FA"/>
                </a:solidFill>
                <a:latin typeface="Times New Roman" pitchFamily="18" charset="0"/>
              </a:rPr>
              <a:t> деревьев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32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/>
          </p:cNvSpPr>
          <p:nvPr/>
        </p:nvSpPr>
        <p:spPr bwMode="auto">
          <a:xfrm>
            <a:off x="4214810" y="214290"/>
            <a:ext cx="4071966" cy="7143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«Зеленая Россия»</a:t>
            </a:r>
          </a:p>
        </p:txBody>
      </p:sp>
      <p:sp>
        <p:nvSpPr>
          <p:cNvPr id="15" name="Rectangle 2"/>
          <p:cNvSpPr txBox="1">
            <a:spLocks/>
          </p:cNvSpPr>
          <p:nvPr/>
        </p:nvSpPr>
        <p:spPr bwMode="auto">
          <a:xfrm>
            <a:off x="2714625" y="1214422"/>
            <a:ext cx="6429375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8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Победитель – Слободской район </a:t>
            </a:r>
            <a:endParaRPr lang="ru-RU" sz="32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16" name="Rectangle 2"/>
          <p:cNvSpPr txBox="1">
            <a:spLocks/>
          </p:cNvSpPr>
          <p:nvPr/>
        </p:nvSpPr>
        <p:spPr bwMode="auto">
          <a:xfrm>
            <a:off x="642910" y="2071678"/>
            <a:ext cx="8215336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8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2 место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– Зуевский и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Яранский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районы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8" name="Рисунок 17" descr="IMG_9361 г. Котельни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357694"/>
            <a:ext cx="3143273" cy="2262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1" name="Рисунок 20" descr="п. Карпушино Котельни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357694"/>
            <a:ext cx="3000364" cy="22502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3" name="Рисунок 22" descr="Уборка у памятника погибшему воину Лузский р-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480" y="4357694"/>
            <a:ext cx="2857520" cy="22860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2"/>
          <p:cNvSpPr txBox="1">
            <a:spLocks/>
          </p:cNvSpPr>
          <p:nvPr/>
        </p:nvSpPr>
        <p:spPr>
          <a:xfrm>
            <a:off x="467544" y="0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5" name="Рисунок 9" descr="Фото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47" y="4500570"/>
            <a:ext cx="3235204" cy="214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Лемская СБФ № 13 субботник у памятн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500570"/>
            <a:ext cx="2847983" cy="213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дети, экоакц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500570"/>
            <a:ext cx="27691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 txBox="1">
            <a:spLocks/>
          </p:cNvSpPr>
          <p:nvPr/>
        </p:nvSpPr>
        <p:spPr bwMode="auto">
          <a:xfrm>
            <a:off x="0" y="3286124"/>
            <a:ext cx="9144000" cy="785818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8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2 место –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</a:rPr>
              <a:t>Белохолуницкий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 и Зуевский районы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 bwMode="auto">
          <a:xfrm>
            <a:off x="571472" y="2214554"/>
            <a:ext cx="7572428" cy="85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вывезено  -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11,3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тыс.т мусора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собрано -  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143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т макулатуры;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27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т вторсырья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Rectangle 2"/>
          <p:cNvSpPr txBox="1">
            <a:spLocks/>
          </p:cNvSpPr>
          <p:nvPr/>
        </p:nvSpPr>
        <p:spPr bwMode="auto">
          <a:xfrm>
            <a:off x="2428860" y="1428736"/>
            <a:ext cx="621510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lnSpc>
                <a:spcPts val="18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9722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субботника –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178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тыс.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человек</a:t>
            </a:r>
          </a:p>
          <a:p>
            <a:pPr>
              <a:lnSpc>
                <a:spcPts val="18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endParaRPr lang="ru-RU" sz="3200" b="1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2" name="Рисунок 4" descr="Зеленая весна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14546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29190" y="214290"/>
            <a:ext cx="3857652" cy="857255"/>
          </a:xfrm>
          <a:solidFill>
            <a:srgbClr val="EAFFE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«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Зеленая Весна»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4200" b="1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4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ru-RU" sz="4200" b="1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4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ru-RU" sz="4200" b="1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42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Calibri" pitchFamily="34" charset="0"/>
              </a:rPr>
            </a:br>
            <a:endParaRPr lang="ru-RU" b="1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6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7557" y="214290"/>
            <a:ext cx="1586443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85720" y="357166"/>
            <a:ext cx="485775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66FF"/>
                </a:solidFill>
                <a:latin typeface="Times New Roman" pitchFamily="18" charset="0"/>
              </a:rPr>
              <a:t>«</a:t>
            </a:r>
            <a:r>
              <a:rPr lang="ru-RU" sz="2800" b="1" dirty="0">
                <a:solidFill>
                  <a:srgbClr val="0066FF"/>
                </a:solidFill>
                <a:latin typeface="Times New Roman" pitchFamily="18" charset="0"/>
              </a:rPr>
              <a:t>ВОДА РОССИИ»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рямоугольник 11"/>
          <p:cNvSpPr>
            <a:spLocks noChangeArrowheads="1"/>
          </p:cNvSpPr>
          <p:nvPr/>
        </p:nvSpPr>
        <p:spPr bwMode="auto">
          <a:xfrm>
            <a:off x="214282" y="1214422"/>
            <a:ext cx="8715380" cy="95410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Очищены берега на 256 водных объектах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 40 муниципальных образованиях области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214282" y="2357430"/>
            <a:ext cx="871543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Площадь очищенных территорий – 478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тыс. кв. м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142976" y="3071810"/>
            <a:ext cx="6929486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Объем собранного мусора – 1 087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куб.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Количество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участников – 7306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человек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Рисунок 12" descr="DSCN539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70"/>
            <a:ext cx="3044825" cy="17129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7" name="Рисунок 13" descr="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214818"/>
            <a:ext cx="3286125" cy="24653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9" name="Рисунок 18" descr="Немский р-н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1060" y="4429132"/>
            <a:ext cx="2571736" cy="181534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3143240" y="214290"/>
            <a:ext cx="3929058" cy="85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 smtClean="0">
                <a:solidFill>
                  <a:srgbClr val="0066FF"/>
                </a:solidFill>
                <a:ea typeface="+mj-ea"/>
                <a:cs typeface="+mj-cs"/>
              </a:rPr>
              <a:t>«</a:t>
            </a:r>
            <a:r>
              <a:rPr lang="ru-RU" sz="2800" b="1" dirty="0">
                <a:solidFill>
                  <a:srgbClr val="0066FF"/>
                </a:solidFill>
                <a:ea typeface="+mj-ea"/>
                <a:cs typeface="+mj-cs"/>
              </a:rPr>
              <a:t>ВОДА РОССИИ»</a:t>
            </a:r>
          </a:p>
        </p:txBody>
      </p:sp>
      <p:pic>
        <p:nvPicPr>
          <p:cNvPr id="7" name="Рисунок 9" descr="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500312" cy="16684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" name="Рисунок 11" descr="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2476500" cy="16525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" name="Рисунок 12" descr="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428736"/>
            <a:ext cx="5782950" cy="385765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" name="Рисунок 10" descr="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929066"/>
            <a:ext cx="2405063" cy="16049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285720" y="5643578"/>
            <a:ext cx="8643938" cy="862012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</a:rPr>
              <a:t>Областной оргкомитет Дней защиты 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</a:rPr>
              <a:t>на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субботнике по расчистке берега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Симаковского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карьера</a:t>
            </a:r>
          </a:p>
        </p:txBody>
      </p:sp>
      <p:pic>
        <p:nvPicPr>
          <p:cNvPr id="12" name="Рисунок 6" descr="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7557" y="0"/>
            <a:ext cx="1586443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Template with blue-green Sego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83F853-FA01-4B06-983B-0DEE9474D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1_White Template with blue-green Segoe</Template>
  <TotalTime>778</TotalTime>
  <Words>758</Words>
  <Application>Microsoft Office PowerPoint</Application>
  <PresentationFormat>Экран (4:3)</PresentationFormat>
  <Paragraphs>129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Impact</vt:lpstr>
      <vt:lpstr>Times New Roman</vt:lpstr>
      <vt:lpstr>Wingdings</vt:lpstr>
      <vt:lpstr>1_White Template with blue-green Segoe</vt:lpstr>
      <vt:lpstr>Белый текст и шрифт Courier для слайдов с кодом</vt:lpstr>
      <vt:lpstr>Презентация PowerPoint</vt:lpstr>
      <vt:lpstr>Презентация PowerPoint</vt:lpstr>
      <vt:lpstr>Презентация PowerPoint</vt:lpstr>
      <vt:lpstr>  «Зеленая Весна»           </vt:lpstr>
      <vt:lpstr>Презентация PowerPoint</vt:lpstr>
      <vt:lpstr>Презентация PowerPoint</vt:lpstr>
      <vt:lpstr>  «Зеленая Весна»           </vt:lpstr>
      <vt:lpstr>Презентация PowerPoint</vt:lpstr>
      <vt:lpstr>Презентация PowerPoint</vt:lpstr>
      <vt:lpstr>«Четверть века помогаем заповедной природе!»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казахского народа</dc:title>
  <dc:creator>www.mrmarker.ru</dc:creator>
  <cp:lastModifiedBy>Teteryatnikova</cp:lastModifiedBy>
  <cp:revision>59</cp:revision>
  <dcterms:created xsi:type="dcterms:W3CDTF">2013-04-24T05:07:23Z</dcterms:created>
  <dcterms:modified xsi:type="dcterms:W3CDTF">2021-02-05T11:00:47Z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TC102867869990</vt:lpwstr>
  </property>
</Properties>
</file>