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67" r:id="rId3"/>
    <p:sldId id="275" r:id="rId4"/>
    <p:sldId id="276" r:id="rId5"/>
    <p:sldId id="292" r:id="rId6"/>
    <p:sldId id="293" r:id="rId7"/>
    <p:sldId id="279" r:id="rId8"/>
    <p:sldId id="280" r:id="rId9"/>
    <p:sldId id="281" r:id="rId10"/>
    <p:sldId id="282" r:id="rId11"/>
    <p:sldId id="283" r:id="rId12"/>
    <p:sldId id="294" r:id="rId13"/>
    <p:sldId id="295" r:id="rId14"/>
    <p:sldId id="296" r:id="rId15"/>
    <p:sldId id="268" r:id="rId16"/>
    <p:sldId id="269" r:id="rId17"/>
    <p:sldId id="270" r:id="rId18"/>
    <p:sldId id="271" r:id="rId19"/>
    <p:sldId id="272" r:id="rId20"/>
    <p:sldId id="273" r:id="rId21"/>
    <p:sldId id="28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2F9"/>
    <a:srgbClr val="DEFAFE"/>
    <a:srgbClr val="CCE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5338" autoAdjust="0"/>
  </p:normalViewPr>
  <p:slideViewPr>
    <p:cSldViewPr snapToGrid="0" showGuides="1">
      <p:cViewPr>
        <p:scale>
          <a:sx n="100" d="100"/>
          <a:sy n="100" d="100"/>
        </p:scale>
        <p:origin x="-870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5.4727243601592104E-2"/>
          <c:y val="4.6366612383262992E-2"/>
          <c:w val="0.94527275639840891"/>
          <c:h val="0.5185606773977939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Общераспространенные полезные ископаемые</c:v>
                </c:pt>
              </c:strCache>
            </c:strRef>
          </c:tx>
          <c:dLbls>
            <c:dLbl>
              <c:idx val="0"/>
              <c:layout>
                <c:manualLayout>
                  <c:x val="2.7072758037225302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-2.7072758037225302E-2"/>
                  <c:y val="-1.1724476645211989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12897.37</c:v>
                </c:pt>
                <c:pt idx="1">
                  <c:v>1266</c:v>
                </c:pt>
                <c:pt idx="2">
                  <c:v>5321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Подземные воды</c:v>
                </c:pt>
              </c:strCache>
            </c:strRef>
          </c:tx>
          <c:dLbls>
            <c:dLbl>
              <c:idx val="0"/>
              <c:layout>
                <c:manualLayout>
                  <c:x val="1.01522842639594E-2"/>
                  <c:y val="-1.7586714967817874E-2"/>
                </c:manualLayout>
              </c:layout>
              <c:showVal val="1"/>
            </c:dLbl>
            <c:dLbl>
              <c:idx val="1"/>
              <c:layout>
                <c:manualLayout>
                  <c:x val="2.0304568527918801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2.7072758037225302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825</c:v>
                </c:pt>
                <c:pt idx="1">
                  <c:v>447.9</c:v>
                </c:pt>
                <c:pt idx="2">
                  <c:v>1249.0999999999999</c:v>
                </c:pt>
              </c:numCache>
            </c:numRef>
          </c:val>
        </c:ser>
        <c:axId val="146984960"/>
        <c:axId val="60874112"/>
      </c:barChart>
      <c:catAx>
        <c:axId val="146984960"/>
        <c:scaling>
          <c:orientation val="minMax"/>
        </c:scaling>
        <c:axPos val="b"/>
        <c:numFmt formatCode="General" sourceLinked="1"/>
        <c:majorTickMark val="in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600"/>
            </a:pPr>
            <a:endParaRPr lang="ru-RU"/>
          </a:p>
        </c:txPr>
        <c:crossAx val="60874112"/>
        <c:crosses val="autoZero"/>
        <c:auto val="1"/>
        <c:lblAlgn val="ctr"/>
        <c:lblOffset val="100"/>
      </c:catAx>
      <c:valAx>
        <c:axId val="60874112"/>
        <c:scaling>
          <c:orientation val="minMax"/>
        </c:scaling>
        <c:delete val="1"/>
        <c:axPos val="l"/>
        <c:numFmt formatCode="General" sourceLinked="1"/>
        <c:majorTickMark val="in"/>
        <c:tickLblPos val="nextTo"/>
        <c:crossAx val="146984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77681262733605272"/>
          <c:w val="1"/>
          <c:h val="0.1622220808766200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1.6801736692594701E-2"/>
          <c:y val="7.6764386536373519E-2"/>
          <c:w val="0.97119705088947583"/>
          <c:h val="0.6839594073542137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dLbls>
            <c:dLbl>
              <c:idx val="0"/>
              <c:layout>
                <c:manualLayout>
                  <c:x val="-8.6650412322917276E-3"/>
                  <c:y val="-1.3029315960912061E-2"/>
                </c:manualLayout>
              </c:layout>
              <c:showVal val="1"/>
            </c:dLbl>
            <c:dLbl>
              <c:idx val="1"/>
              <c:layout>
                <c:manualLayout>
                  <c:x val="-3.2493904621094033E-3"/>
                  <c:y val="-8.6862106406079727E-3"/>
                </c:manualLayout>
              </c:layout>
              <c:showVal val="1"/>
            </c:dLbl>
            <c:dLbl>
              <c:idx val="6"/>
              <c:layout>
                <c:manualLayout>
                  <c:x val="-7.5819110782552159E-3"/>
                  <c:y val="-1.3029315960912061E-2"/>
                </c:manualLayout>
              </c:layout>
              <c:showVal val="1"/>
            </c:dLbl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5.0999999999999996</c:v>
                </c:pt>
                <c:pt idx="1">
                  <c:v>4.5999999999999996</c:v>
                </c:pt>
                <c:pt idx="2">
                  <c:v>3.4</c:v>
                </c:pt>
                <c:pt idx="3">
                  <c:v>1.7</c:v>
                </c:pt>
                <c:pt idx="4">
                  <c:v>1.4</c:v>
                </c:pt>
                <c:pt idx="5">
                  <c:v>3.4</c:v>
                </c:pt>
                <c:pt idx="6">
                  <c:v>6.7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dLbls>
            <c:dLbl>
              <c:idx val="0"/>
              <c:layout>
                <c:manualLayout>
                  <c:x val="-4.3325206161458274E-3"/>
                  <c:y val="-6.5146579804560324E-3"/>
                </c:manualLayout>
              </c:layout>
              <c:showVal val="1"/>
            </c:dLbl>
            <c:dLbl>
              <c:idx val="1"/>
              <c:layout>
                <c:manualLayout>
                  <c:x val="-9.7481713863280979E-3"/>
                  <c:y val="-2.1715526601520092E-3"/>
                </c:manualLayout>
              </c:layout>
              <c:showVal val="1"/>
            </c:dLbl>
            <c:dLbl>
              <c:idx val="2"/>
              <c:layout>
                <c:manualLayout>
                  <c:x val="-1.6122622713469741E-2"/>
                  <c:y val="2.4846894138232721E-3"/>
                </c:manualLayout>
              </c:layout>
              <c:showVal val="1"/>
            </c:dLbl>
            <c:dLbl>
              <c:idx val="3"/>
              <c:layout>
                <c:manualLayout>
                  <c:x val="-1.4080692002473956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-8.6650412322917276E-3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-3.2493904621094033E-3"/>
                  <c:y val="-6.5146579804560324E-3"/>
                </c:manualLayout>
              </c:layout>
              <c:showVal val="1"/>
            </c:dLbl>
            <c:dLbl>
              <c:idx val="6"/>
              <c:layout>
                <c:manualLayout>
                  <c:x val="-9.7481713863281066E-3"/>
                  <c:y val="-2.3887079261672096E-2"/>
                </c:manualLayout>
              </c:layout>
              <c:showVal val="1"/>
            </c:dLbl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34.6</c:v>
                </c:pt>
                <c:pt idx="1">
                  <c:v>46.2</c:v>
                </c:pt>
                <c:pt idx="2">
                  <c:v>32.6</c:v>
                </c:pt>
                <c:pt idx="3">
                  <c:v>28.9</c:v>
                </c:pt>
                <c:pt idx="4">
                  <c:v>61.7</c:v>
                </c:pt>
                <c:pt idx="5">
                  <c:v>64.2</c:v>
                </c:pt>
                <c:pt idx="6">
                  <c:v>51.9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dLbls>
            <c:dLbl>
              <c:idx val="0"/>
              <c:layout>
                <c:manualLayout>
                  <c:x val="-6.498780924218777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-9.7481713863280979E-3"/>
                  <c:y val="-8.6862106406080507E-3"/>
                </c:manualLayout>
              </c:layout>
              <c:showVal val="1"/>
            </c:dLbl>
            <c:dLbl>
              <c:idx val="2"/>
              <c:layout>
                <c:manualLayout>
                  <c:x val="-5.4156507701822584E-3"/>
                  <c:y val="-1.0857763300760043E-2"/>
                </c:manualLayout>
              </c:layout>
              <c:showVal val="1"/>
            </c:dLbl>
            <c:dLbl>
              <c:idx val="3"/>
              <c:layout>
                <c:manualLayout>
                  <c:x val="-4.3325206161458378E-3"/>
                  <c:y val="-4.1259500542888156E-2"/>
                </c:manualLayout>
              </c:layout>
              <c:showVal val="1"/>
            </c:dLbl>
            <c:dLbl>
              <c:idx val="4"/>
              <c:layout>
                <c:manualLayout>
                  <c:x val="-3.249390462109392E-3"/>
                  <c:y val="-2.8230184581976188E-2"/>
                </c:manualLayout>
              </c:layout>
              <c:showVal val="1"/>
            </c:dLbl>
            <c:dLbl>
              <c:idx val="5"/>
              <c:layout>
                <c:manualLayout>
                  <c:x val="6.498780924218777E-3"/>
                  <c:y val="-6.5146579804560324E-3"/>
                </c:manualLayout>
              </c:layout>
              <c:showVal val="1"/>
            </c:dLbl>
            <c:dLbl>
              <c:idx val="6"/>
              <c:layout>
                <c:manualLayout>
                  <c:x val="0"/>
                  <c:y val="-1.085776330076004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576,8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84.7</c:v>
                </c:pt>
                <c:pt idx="1">
                  <c:v>68.099999999999994</c:v>
                </c:pt>
                <c:pt idx="2">
                  <c:v>45.9</c:v>
                </c:pt>
                <c:pt idx="3">
                  <c:v>31.3</c:v>
                </c:pt>
                <c:pt idx="4">
                  <c:v>83.1</c:v>
                </c:pt>
                <c:pt idx="5">
                  <c:v>20.6</c:v>
                </c:pt>
                <c:pt idx="6">
                  <c:v>300</c:v>
                </c:pt>
              </c:numCache>
            </c:numRef>
          </c:val>
        </c:ser>
        <c:ser>
          <c:idx val="3"/>
          <c:order val="3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dLbls>
            <c:dLbl>
              <c:idx val="1"/>
              <c:layout>
                <c:manualLayout>
                  <c:x val="3.2493904621094033E-3"/>
                  <c:y val="-8.6862106406080507E-3"/>
                </c:manualLayout>
              </c:layout>
              <c:showVal val="1"/>
            </c:dLbl>
            <c:dLbl>
              <c:idx val="2"/>
              <c:layout>
                <c:manualLayout>
                  <c:x val="9.7481713863280979E-3"/>
                  <c:y val="-1.7372421281216147E-2"/>
                </c:manualLayout>
              </c:layout>
              <c:showVal val="1"/>
            </c:dLbl>
            <c:dLbl>
              <c:idx val="3"/>
              <c:layout>
                <c:manualLayout>
                  <c:x val="8.6650412322917276E-3"/>
                  <c:y val="-1.3029315960912061E-2"/>
                </c:manualLayout>
              </c:layout>
              <c:showVal val="1"/>
            </c:dLbl>
            <c:dLbl>
              <c:idx val="4"/>
              <c:layout>
                <c:manualLayout>
                  <c:x val="1.2997561848437601E-2"/>
                  <c:y val="-1.085776330076004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78</a:t>
                    </a:r>
                    <a:r>
                      <a:rPr lang="ru-RU" dirty="0" smtClean="0"/>
                      <a:t>,0</a:t>
                    </a:r>
                  </a:p>
                </c:rich>
              </c:tx>
              <c:showVal val="1"/>
            </c:dLbl>
            <c:dLbl>
              <c:idx val="5"/>
              <c:layout>
                <c:manualLayout>
                  <c:x val="5.4156507701822974E-3"/>
                  <c:y val="-6.5146579804560324E-3"/>
                </c:manualLayout>
              </c:layout>
              <c:showVal val="1"/>
            </c:dLbl>
            <c:dLbl>
              <c:idx val="6"/>
              <c:layout>
                <c:manualLayout>
                  <c:x val="1.5163822156510461E-2"/>
                  <c:y val="-1.3029315960912061E-2"/>
                </c:manualLayout>
              </c:layout>
              <c:showVal val="1"/>
            </c:dLbl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114.1</c:v>
                </c:pt>
                <c:pt idx="1">
                  <c:v>107.4</c:v>
                </c:pt>
                <c:pt idx="2">
                  <c:v>81.599999999999994</c:v>
                </c:pt>
                <c:pt idx="3">
                  <c:v>78.099999999999994</c:v>
                </c:pt>
                <c:pt idx="4">
                  <c:v>78</c:v>
                </c:pt>
                <c:pt idx="5">
                  <c:v>85.7</c:v>
                </c:pt>
                <c:pt idx="6">
                  <c:v>143.30000000000001</c:v>
                </c:pt>
              </c:numCache>
            </c:numRef>
          </c:val>
        </c:ser>
        <c:shape val="cylinder"/>
        <c:axId val="149539840"/>
        <c:axId val="153838336"/>
        <c:axId val="0"/>
      </c:bar3DChart>
      <c:catAx>
        <c:axId val="149539840"/>
        <c:scaling>
          <c:orientation val="minMax"/>
        </c:scaling>
        <c:axPos val="b"/>
        <c:numFmt formatCode="General" sourceLinked="0"/>
        <c:majorTickMark val="in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153838336"/>
        <c:crosses val="autoZero"/>
        <c:auto val="1"/>
        <c:lblAlgn val="ctr"/>
        <c:lblOffset val="100"/>
      </c:catAx>
      <c:valAx>
        <c:axId val="153838336"/>
        <c:scaling>
          <c:orientation val="minMax"/>
        </c:scaling>
        <c:delete val="1"/>
        <c:axPos val="l"/>
        <c:numFmt formatCode="General" sourceLinked="1"/>
        <c:tickLblPos val="nextTo"/>
        <c:crossAx val="149539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1790316926996243"/>
          <c:w val="0.97960538786818685"/>
          <c:h val="0.18209683073003596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Relationship Id="rId4" Type="http://schemas.openxmlformats.org/officeDocument/2006/relationships/image" Target="../media/image4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1A8EF357-3A21-403A-B9D5-2F82F9C3F684}" type="slidenum">
              <a:rPr lang="ru-RU" sz="1400" b="0" strike="noStrike" spc="-1">
                <a:latin typeface="Times New Roman"/>
              </a:rPr>
              <a:pPr algn="r"/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8198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09FD44-D282-40F6-A331-32BE377FFE3B}" type="slidenum">
              <a:rPr lang="ru-RU" altLang="ru-RU"/>
              <a:pPr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ACBE63-8753-4B9E-8193-F3ECB2EEA31D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dt" sz="quarter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23.01.20</a:t>
            </a:r>
          </a:p>
        </p:txBody>
      </p:sp>
      <p:sp>
        <p:nvSpPr>
          <p:cNvPr id="45059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1703D28-7DF4-42DF-AAED-E60C4A38B5E8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4506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7588" cy="3430588"/>
          </a:xfrm>
          <a:solidFill>
            <a:srgbClr val="FFFFFF"/>
          </a:solidFill>
          <a:ln/>
        </p:spPr>
      </p:sp>
      <p:sp>
        <p:nvSpPr>
          <p:cNvPr id="4506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640" y="4343839"/>
            <a:ext cx="5488322" cy="411567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9F508E-5190-4E8F-AC3A-A05C7CDCE0CC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2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E5A2D-4457-461B-B063-0BE824226AF6}" type="datetime1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CE78C-073D-4EFF-949B-1DD0D14523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oleObject" Target="../embeddings/_____Microsoft_Office_Excel_97-20033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5.png"/><Relationship Id="rId12" Type="http://schemas.openxmlformats.org/officeDocument/2006/relationships/chart" Target="../charts/chart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43.jpeg"/><Relationship Id="rId10" Type="http://schemas.openxmlformats.org/officeDocument/2006/relationships/oleObject" Target="../embeddings/oleObject2.bin"/><Relationship Id="rId4" Type="http://schemas.openxmlformats.org/officeDocument/2006/relationships/oleObject" Target="../embeddings/_____Microsoft_Office_Excel_97-20034.xls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jpeg"/><Relationship Id="rId7" Type="http://schemas.openxmlformats.org/officeDocument/2006/relationships/oleObject" Target="../embeddings/_____Microsoft_Office_Excel_97-20036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49.jpeg"/><Relationship Id="rId4" Type="http://schemas.openxmlformats.org/officeDocument/2006/relationships/oleObject" Target="../embeddings/_____Microsoft_Office_Excel_97-20035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_____Microsoft_Office_Excel_97-20037.xls"/><Relationship Id="rId5" Type="http://schemas.openxmlformats.org/officeDocument/2006/relationships/image" Target="../media/image55.jpe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8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1.png"/><Relationship Id="rId7" Type="http://schemas.openxmlformats.org/officeDocument/2006/relationships/oleObject" Target="../embeddings/_____Microsoft_Office_Excel_97-200310.xls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_____Microsoft_Office_Excel_97-20039.xls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oleObject" Target="../embeddings/_____Microsoft_Office_Excel_97-200311.xls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Office_Excel_97-200314.xls"/><Relationship Id="rId3" Type="http://schemas.openxmlformats.org/officeDocument/2006/relationships/oleObject" Target="../embeddings/_____Microsoft_Office_Excel_97-200312.xls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oleObject" Target="../embeddings/_____Microsoft_Office_Excel_97-200313.xls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Office_Excel_97-20032.xls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2948040" y="299880"/>
            <a:ext cx="7270920" cy="59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2"/>
          <p:cNvSpPr/>
          <p:nvPr/>
        </p:nvSpPr>
        <p:spPr>
          <a:xfrm>
            <a:off x="10974600" y="6238080"/>
            <a:ext cx="48204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5"/>
          <p:cNvSpPr/>
          <p:nvPr/>
        </p:nvSpPr>
        <p:spPr>
          <a:xfrm>
            <a:off x="1779840" y="2326320"/>
            <a:ext cx="8145360" cy="201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2947680" cy="821880"/>
          </a:xfrm>
          <a:prstGeom prst="rect">
            <a:avLst/>
          </a:prstGeom>
          <a:ln>
            <a:noFill/>
          </a:ln>
        </p:spPr>
      </p:pic>
      <p:pic>
        <p:nvPicPr>
          <p:cNvPr id="51" name="Picture 2"/>
          <p:cNvPicPr/>
          <p:nvPr/>
        </p:nvPicPr>
        <p:blipFill>
          <a:blip r:embed="rId3" cstate="print">
            <a:lum bright="21000" contrast="-21000"/>
          </a:blip>
          <a:stretch/>
        </p:blipFill>
        <p:spPr>
          <a:xfrm>
            <a:off x="3565941" y="861397"/>
            <a:ext cx="6032149" cy="571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163670" y="6284259"/>
            <a:ext cx="1138518" cy="224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215551" y="114300"/>
            <a:ext cx="959544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Итоги за 2019 год государственной программы </a:t>
            </a:r>
          </a:p>
          <a:p>
            <a:pPr algn="ctr" eaLnBrk="1" hangingPunct="1">
              <a:defRPr/>
            </a:pPr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Кировской области «Охрана окружающей среды, </a:t>
            </a:r>
          </a:p>
          <a:p>
            <a:pPr algn="ctr" eaLnBrk="1" hangingPunct="1">
              <a:defRPr/>
            </a:pPr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воспроизводство и использование природных ресурсов»</a:t>
            </a:r>
            <a:endParaRPr lang="ru-RU" sz="2200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85151" y="6345116"/>
            <a:ext cx="8450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А.В. Албегова – министр охраны окружающей среды Кировской области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4" descr="F:\19.07.2019\указ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43500"/>
            <a:ext cx="19526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362074" y="4167188"/>
            <a:ext cx="10601201" cy="1936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5738">
              <a:spcAft>
                <a:spcPts val="0"/>
              </a:spcAft>
              <a:buClr>
                <a:srgbClr val="C00000"/>
              </a:buClr>
              <a:defRPr/>
            </a:pPr>
            <a:r>
              <a:rPr lang="ru-RU" altLang="ru-RU" sz="1600" b="1" dirty="0">
                <a:solidFill>
                  <a:prstClr val="black"/>
                </a:solidFill>
                <a:cs typeface="Times New Roman" pitchFamily="18" charset="0"/>
              </a:rPr>
              <a:t>Проведены:</a:t>
            </a:r>
          </a:p>
          <a:p>
            <a:pPr marL="185738" indent="-185738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1600" dirty="0">
                <a:solidFill>
                  <a:prstClr val="black"/>
                </a:solidFill>
                <a:cs typeface="Times New Roman" pitchFamily="18" charset="0"/>
              </a:rPr>
              <a:t>регулярные наблюдения за состоянием атмосферного воздуха, почвенного покрова и водных объектов;</a:t>
            </a:r>
          </a:p>
          <a:p>
            <a:pPr marL="185738" indent="-185738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b="1" dirty="0">
                <a:solidFill>
                  <a:srgbClr val="FF0000"/>
                </a:solidFill>
                <a:cs typeface="Times New Roman" pitchFamily="18" charset="0"/>
              </a:rPr>
              <a:t>5</a:t>
            </a:r>
            <a:r>
              <a:rPr lang="ru-RU" altLang="ru-RU" sz="16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cs typeface="Times New Roman" pitchFamily="18" charset="0"/>
              </a:rPr>
              <a:t>государственных экологических экспертиз;</a:t>
            </a:r>
            <a:endParaRPr lang="ru-RU" altLang="ru-RU" sz="1600" dirty="0">
              <a:solidFill>
                <a:prstClr val="black"/>
              </a:solidFill>
              <a:cs typeface="Times New Roman" pitchFamily="18" charset="0"/>
            </a:endParaRPr>
          </a:p>
          <a:p>
            <a:pPr marL="185738" indent="-185738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1600" dirty="0">
                <a:solidFill>
                  <a:prstClr val="black"/>
                </a:solidFill>
                <a:cs typeface="Times New Roman" pitchFamily="18" charset="0"/>
              </a:rPr>
              <a:t>мониторинг за состоянием атмосферного воздуха в г. Кирово-Чепецке с помощью автоматического поста наблюдений</a:t>
            </a:r>
          </a:p>
        </p:txBody>
      </p:sp>
      <p:sp>
        <p:nvSpPr>
          <p:cNvPr id="3" name="Заголовок 6"/>
          <p:cNvSpPr>
            <a:spLocks noGrp="1"/>
          </p:cNvSpPr>
          <p:nvPr>
            <p:ph type="title"/>
          </p:nvPr>
        </p:nvSpPr>
        <p:spPr>
          <a:xfrm>
            <a:off x="3592559" y="161925"/>
            <a:ext cx="7237489" cy="736270"/>
          </a:xfrm>
        </p:spPr>
        <p:txBody>
          <a:bodyPr/>
          <a:lstStyle/>
          <a:p>
            <a:pPr eaLnBrk="1" hangingPunct="1"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Наблюдения за состоянием окружающей среды</a:t>
            </a:r>
          </a:p>
        </p:txBody>
      </p:sp>
      <p:grpSp>
        <p:nvGrpSpPr>
          <p:cNvPr id="4" name="Группа 23"/>
          <p:cNvGrpSpPr>
            <a:grpSpLocks/>
          </p:cNvGrpSpPr>
          <p:nvPr/>
        </p:nvGrpSpPr>
        <p:grpSpPr bwMode="auto">
          <a:xfrm>
            <a:off x="366033" y="3028435"/>
            <a:ext cx="10572749" cy="779465"/>
            <a:chOff x="5357813" y="4245191"/>
            <a:chExt cx="4008118" cy="590125"/>
          </a:xfrm>
        </p:grpSpPr>
        <p:sp>
          <p:nvSpPr>
            <p:cNvPr id="18" name="TextBox 17"/>
            <p:cNvSpPr txBox="1"/>
            <p:nvPr/>
          </p:nvSpPr>
          <p:spPr>
            <a:xfrm>
              <a:off x="5357813" y="4316104"/>
              <a:ext cx="357882" cy="17476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endParaRPr lang="ru-RU" sz="9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94" name="TextBox 18"/>
            <p:cNvSpPr txBox="1">
              <a:spLocks noChangeArrowheads="1"/>
            </p:cNvSpPr>
            <p:nvPr/>
          </p:nvSpPr>
          <p:spPr bwMode="auto">
            <a:xfrm>
              <a:off x="5785506" y="4245191"/>
              <a:ext cx="3580425" cy="23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ru-RU" sz="1400" b="1" dirty="0" smtClean="0">
                  <a:latin typeface="+mn-lt"/>
                  <a:cs typeface="Times New Roman" pitchFamily="18" charset="0"/>
                </a:rPr>
                <a:t>Количество  измерений хлористого водорода (усреднённый показатель за сутки)</a:t>
              </a:r>
            </a:p>
          </p:txBody>
        </p:sp>
        <p:sp>
          <p:nvSpPr>
            <p:cNvPr id="8206" name="TextBox 20"/>
            <p:cNvSpPr txBox="1">
              <a:spLocks noChangeArrowheads="1"/>
            </p:cNvSpPr>
            <p:nvPr/>
          </p:nvSpPr>
          <p:spPr bwMode="auto">
            <a:xfrm>
              <a:off x="5358170" y="4614297"/>
              <a:ext cx="357187" cy="128158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ru-RU" sz="5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96" name="TextBox 23"/>
            <p:cNvSpPr txBox="1">
              <a:spLocks noChangeArrowheads="1"/>
            </p:cNvSpPr>
            <p:nvPr/>
          </p:nvSpPr>
          <p:spPr bwMode="auto">
            <a:xfrm>
              <a:off x="5785506" y="4597344"/>
              <a:ext cx="2869476" cy="237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ru-RU" sz="1400" b="1" dirty="0" smtClean="0">
                  <a:latin typeface="+mn-lt"/>
                  <a:cs typeface="Times New Roman" pitchFamily="18" charset="0"/>
                </a:rPr>
                <a:t>Количество отрицательных проб</a:t>
              </a:r>
            </a:p>
          </p:txBody>
        </p:sp>
      </p:grpSp>
      <p:graphicFrame>
        <p:nvGraphicFramePr>
          <p:cNvPr id="8194" name="Объект 1"/>
          <p:cNvGraphicFramePr>
            <a:graphicFrameLocks/>
          </p:cNvGraphicFramePr>
          <p:nvPr/>
        </p:nvGraphicFramePr>
        <p:xfrm>
          <a:off x="309543" y="1038224"/>
          <a:ext cx="6337300" cy="1828801"/>
        </p:xfrm>
        <a:graphic>
          <a:graphicData uri="http://schemas.openxmlformats.org/presentationml/2006/ole">
            <p:oleObj spid="_x0000_s8194" name="Worksheet" r:id="rId4" imgW="6353062" imgH="1609758" progId="Excel.Sheet.8">
              <p:embed/>
            </p:oleObj>
          </a:graphicData>
        </a:graphic>
      </p:graphicFrame>
      <p:sp>
        <p:nvSpPr>
          <p:cNvPr id="8198" name="AutoShape 26" descr="Картинки по запросу газфиндер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9" name="AutoShape 28" descr="Картинки по запросу газфиндер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200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1000125"/>
            <a:ext cx="3682066" cy="197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11514667" y="6340476"/>
            <a:ext cx="57150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10</a:t>
            </a:r>
            <a:endParaRPr lang="ru-RU" b="1" dirty="0"/>
          </a:p>
        </p:txBody>
      </p:sp>
      <p:pic>
        <p:nvPicPr>
          <p:cNvPr id="8202" name="Рисунок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TextBox 16"/>
          <p:cNvSpPr txBox="1">
            <a:spLocks noChangeArrowheads="1"/>
          </p:cNvSpPr>
          <p:nvPr/>
        </p:nvSpPr>
        <p:spPr bwMode="auto">
          <a:xfrm>
            <a:off x="5962651" y="1671639"/>
            <a:ext cx="190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cs typeface="Times New Roman" pitchFamily="18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27"/>
          <p:cNvSpPr>
            <a:spLocks noChangeArrowheads="1"/>
          </p:cNvSpPr>
          <p:nvPr/>
        </p:nvSpPr>
        <p:spPr bwMode="auto">
          <a:xfrm>
            <a:off x="2556109" y="0"/>
            <a:ext cx="8661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fontAlgn="t">
              <a:defRPr/>
            </a:pPr>
            <a:r>
              <a:rPr lang="ru-RU" altLang="ru-RU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Экологическое образование </a:t>
            </a:r>
          </a:p>
          <a:p>
            <a:pPr algn="ctr" fontAlgn="t">
              <a:defRPr/>
            </a:pPr>
            <a:r>
              <a:rPr lang="ru-RU" altLang="ru-RU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и формирование экологической культуры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51" y="3786188"/>
            <a:ext cx="2095500" cy="13573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  <a:defRPr/>
            </a:pPr>
            <a:endParaRPr lang="ru-RU" sz="1400" dirty="0">
              <a:solidFill>
                <a:srgbClr val="0D0D0D"/>
              </a:solidFill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6</a:t>
            </a:r>
            <a:r>
              <a:rPr lang="ru-RU" sz="1400" dirty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 заседаний областного </a:t>
            </a:r>
            <a:r>
              <a:rPr lang="ru-RU" sz="1400" dirty="0" err="1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Коордсовета</a:t>
            </a:r>
            <a:r>
              <a:rPr lang="ru-RU" sz="1400" dirty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ru-RU" sz="1400" dirty="0" smtClean="0">
              <a:solidFill>
                <a:srgbClr val="0D0D0D"/>
              </a:solidFill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 smtClean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по </a:t>
            </a:r>
            <a:r>
              <a:rPr lang="ru-RU" sz="1400" dirty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экологическому образованию населения</a:t>
            </a:r>
          </a:p>
          <a:p>
            <a:pPr>
              <a:defRPr/>
            </a:pPr>
            <a:endParaRPr lang="ru-RU" sz="1400" dirty="0">
              <a:solidFill>
                <a:srgbClr val="0D0D0D"/>
              </a:solidFill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2624" y="940936"/>
            <a:ext cx="4095749" cy="1000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Региональные этапы всероссийских акций: «Зеленая весна», «Зеленая Россия», «Вода России»; </a:t>
            </a:r>
          </a:p>
          <a:p>
            <a:pPr>
              <a:defRPr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областной конкурс «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ЭкоГрИн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»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334498" y="798430"/>
            <a:ext cx="3524251" cy="10715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  <a:cs typeface="Times New Roman" pitchFamily="18" charset="0"/>
              </a:rPr>
              <a:t>452</a:t>
            </a:r>
            <a:r>
              <a:rPr lang="ru-RU" sz="1400" dirty="0">
                <a:solidFill>
                  <a:schemeClr val="tx1"/>
                </a:solidFill>
                <a:cs typeface="Times New Roman" pitchFamily="18" charset="0"/>
              </a:rPr>
              <a:t> информационных повода,  </a:t>
            </a:r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  <a:cs typeface="Times New Roman" pitchFamily="18" charset="0"/>
              </a:rPr>
              <a:t>5</a:t>
            </a:r>
            <a:r>
              <a:rPr lang="ru-RU" sz="1400" dirty="0">
                <a:solidFill>
                  <a:schemeClr val="tx1"/>
                </a:solidFill>
                <a:cs typeface="Times New Roman" pitchFamily="18" charset="0"/>
              </a:rPr>
              <a:t> пресс-туров,  </a:t>
            </a:r>
            <a:r>
              <a:rPr lang="ru-RU" sz="1600" b="1" dirty="0">
                <a:solidFill>
                  <a:srgbClr val="FF0000"/>
                </a:solidFill>
                <a:cs typeface="Times New Roman" pitchFamily="18" charset="0"/>
              </a:rPr>
              <a:t>4</a:t>
            </a:r>
            <a:r>
              <a:rPr lang="ru-RU" sz="1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cs typeface="Times New Roman" pitchFamily="18" charset="0"/>
              </a:rPr>
              <a:t>пресс-конференции, </a:t>
            </a:r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  <a:cs typeface="Times New Roman" pitchFamily="18" charset="0"/>
              </a:rPr>
              <a:t>42</a:t>
            </a:r>
            <a:r>
              <a:rPr lang="ru-RU" sz="1400" dirty="0">
                <a:solidFill>
                  <a:schemeClr val="tx1"/>
                </a:solidFill>
                <a:cs typeface="Times New Roman" pitchFamily="18" charset="0"/>
              </a:rPr>
              <a:t> видео- и </a:t>
            </a:r>
            <a:r>
              <a:rPr lang="ru-RU" sz="1400" dirty="0" err="1">
                <a:solidFill>
                  <a:schemeClr val="tx1"/>
                </a:solidFill>
                <a:cs typeface="Times New Roman" pitchFamily="18" charset="0"/>
              </a:rPr>
              <a:t>радиосюжета</a:t>
            </a:r>
            <a:endParaRPr lang="ru-RU" sz="1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86050" y="5224463"/>
            <a:ext cx="3048000" cy="13573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5-й</a:t>
            </a:r>
            <a:r>
              <a:rPr lang="ru-RU" sz="1400" dirty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 областной фестиваль «</a:t>
            </a:r>
            <a:r>
              <a:rPr lang="ru-RU" sz="1400" dirty="0" err="1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Экодетство</a:t>
            </a:r>
            <a:r>
              <a:rPr lang="ru-RU" sz="1400" dirty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altLang="ru-RU" sz="1400" dirty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;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1-й</a:t>
            </a:r>
            <a:r>
              <a:rPr lang="ru-RU" altLang="ru-RU" sz="1400" dirty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 областной конкурс экологических отрядов;</a:t>
            </a:r>
          </a:p>
          <a:p>
            <a:pPr>
              <a:defRPr/>
            </a:pPr>
            <a:r>
              <a:rPr lang="ru-RU" altLang="ru-RU" sz="16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6</a:t>
            </a:r>
            <a:r>
              <a:rPr lang="ru-RU" altLang="ru-RU" sz="1400" dirty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 экологических уроков, акция «Творим добро»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1472334" y="6384926"/>
            <a:ext cx="630767" cy="4286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ysClr val="window" lastClr="FFFFFF"/>
                </a:solidFill>
                <a:latin typeface="Calibri"/>
              </a:rPr>
              <a:t>11</a:t>
            </a:r>
            <a:endParaRPr lang="ru-RU" b="1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6632" name="Рисунок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Рисунок 19" descr="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9749" y="822182"/>
            <a:ext cx="3424767" cy="1714500"/>
          </a:xfrm>
          <a:prstGeom prst="rect">
            <a:avLst/>
          </a:prstGeom>
          <a:ln w="12700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565" name="Рисунок 25" descr="036+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2225" y="4355771"/>
            <a:ext cx="3379515" cy="1689758"/>
          </a:xfrm>
          <a:prstGeom prst="rect">
            <a:avLst/>
          </a:prstGeom>
          <a:ln w="12700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566" name="Рисунок 27" descr="20191205_141430...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726" y="2095500"/>
            <a:ext cx="1247774" cy="1576389"/>
          </a:xfrm>
          <a:prstGeom prst="rect">
            <a:avLst/>
          </a:prstGeom>
          <a:ln w="12700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567" name="Picture 15" descr="\\172.19.153.4\общая\Зарубина\ФОТО, презентации\Албегова АВ и Эколята 26 школы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52749" y="3533775"/>
            <a:ext cx="2614085" cy="14986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Скругленный прямоугольник 16"/>
          <p:cNvSpPr/>
          <p:nvPr/>
        </p:nvSpPr>
        <p:spPr>
          <a:xfrm>
            <a:off x="6000752" y="2631313"/>
            <a:ext cx="6000749" cy="1428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  <a:defRPr/>
            </a:pPr>
            <a:endParaRPr lang="ru-RU" sz="1400" dirty="0">
              <a:solidFill>
                <a:srgbClr val="0D0D0D"/>
              </a:solidFill>
              <a:ea typeface="Calibri" pitchFamily="34" charset="0"/>
              <a:cs typeface="Times New Roman" pitchFamily="18" charset="0"/>
            </a:endParaRPr>
          </a:p>
          <a:p>
            <a:pPr marL="82550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Развитие движения общественных инспекторов в Кировской области»;</a:t>
            </a:r>
          </a:p>
          <a:p>
            <a:pPr marL="82550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altLang="ru-RU" sz="1400" dirty="0" smtClean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altLang="ru-RU" sz="1400" dirty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Экологическое просвещение и информационная работа с населением  в области обращения с ТКО;  </a:t>
            </a:r>
          </a:p>
          <a:p>
            <a:pPr marL="82550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altLang="ru-RU" sz="1400" dirty="0" smtClean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развитию </a:t>
            </a:r>
            <a:r>
              <a:rPr lang="ru-RU" altLang="ru-RU" sz="1400" dirty="0">
                <a:solidFill>
                  <a:srgbClr val="0D0D0D"/>
                </a:solidFill>
                <a:ea typeface="Calibri" pitchFamily="34" charset="0"/>
                <a:cs typeface="Times New Roman" pitchFamily="18" charset="0"/>
              </a:rPr>
              <a:t>системы экологического образования и просвещения в Кировской области </a:t>
            </a:r>
            <a:endParaRPr lang="ru-RU" sz="1400" dirty="0">
              <a:solidFill>
                <a:srgbClr val="0D0D0D"/>
              </a:solidFill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568" name="Picture 16" descr="\\172.19.153.4\общая\Зарубина\ФОТО, презентации\Коордсовет19.11.19\20191119_16233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1" y="5214939"/>
            <a:ext cx="2286000" cy="1285875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8" name="Скругленный прямоугольник 17"/>
          <p:cNvSpPr/>
          <p:nvPr/>
        </p:nvSpPr>
        <p:spPr>
          <a:xfrm>
            <a:off x="8514114" y="2127293"/>
            <a:ext cx="2058636" cy="3476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  <a:defRPr/>
            </a:pPr>
            <a:endParaRPr lang="ru-RU" sz="1400" dirty="0">
              <a:solidFill>
                <a:srgbClr val="0D0D0D"/>
              </a:solidFill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3</a:t>
            </a:r>
            <a:r>
              <a:rPr lang="ru-RU" sz="14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видеоконференции:</a:t>
            </a:r>
          </a:p>
          <a:p>
            <a:pPr>
              <a:defRPr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ru-RU" sz="14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00251" y="2143125"/>
            <a:ext cx="2476500" cy="12144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</a:rPr>
              <a:t>12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тыс. </a:t>
            </a:r>
            <a:r>
              <a:rPr lang="ru-RU" sz="1400" dirty="0" smtClean="0">
                <a:solidFill>
                  <a:schemeClr val="tx1"/>
                </a:solidFill>
              </a:rPr>
              <a:t>субботников; </a:t>
            </a:r>
            <a:endParaRPr lang="ru-RU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</a:rPr>
              <a:t>245,8</a:t>
            </a:r>
            <a:r>
              <a:rPr lang="ru-RU" sz="1400" dirty="0">
                <a:solidFill>
                  <a:schemeClr val="tx1"/>
                </a:solidFill>
              </a:rPr>
              <a:t> тыс. </a:t>
            </a:r>
            <a:r>
              <a:rPr lang="ru-RU" sz="1400" dirty="0" smtClean="0">
                <a:solidFill>
                  <a:schemeClr val="tx1"/>
                </a:solidFill>
              </a:rPr>
              <a:t>человек; </a:t>
            </a:r>
            <a:endParaRPr lang="ru-RU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</a:rPr>
              <a:t>14,6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тыс. т  </a:t>
            </a:r>
            <a:r>
              <a:rPr lang="ru-RU" sz="1400" dirty="0" smtClean="0">
                <a:solidFill>
                  <a:schemeClr val="tx1"/>
                </a:solidFill>
              </a:rPr>
              <a:t>мусора;</a:t>
            </a:r>
            <a:endParaRPr lang="ru-RU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</a:rPr>
              <a:t>19</a:t>
            </a:r>
            <a:r>
              <a:rPr lang="ru-RU" sz="1400" dirty="0">
                <a:solidFill>
                  <a:schemeClr val="tx1"/>
                </a:solidFill>
              </a:rPr>
              <a:t> тыс. деревьев</a:t>
            </a:r>
            <a:endParaRPr lang="ru-RU" sz="1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334500" y="4131501"/>
            <a:ext cx="2733675" cy="2135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Реализация </a:t>
            </a:r>
            <a:r>
              <a:rPr lang="ru-RU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планов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по </a:t>
            </a:r>
            <a:r>
              <a:rPr lang="ru-RU" sz="14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просвещению по ТКО </a:t>
            </a:r>
            <a:endParaRPr lang="ru-RU" sz="1400" dirty="0" smtClean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в муниципальных образованиях.</a:t>
            </a:r>
            <a:endParaRPr lang="ru-RU" sz="1400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Информационные </a:t>
            </a:r>
            <a:r>
              <a:rPr lang="ru-RU" sz="14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материалы министерства: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900</a:t>
            </a:r>
            <a:r>
              <a:rPr lang="ru-RU" sz="14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мероприятий,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65</a:t>
            </a:r>
            <a:r>
              <a:rPr lang="ru-RU" sz="14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тыс.чел.,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471</a:t>
            </a:r>
            <a:r>
              <a:rPr lang="ru-RU" sz="14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организация</a:t>
            </a:r>
            <a:endParaRPr lang="ru-RU" altLang="ru-RU" sz="1400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90" name="Диаграмма 37"/>
          <p:cNvGraphicFramePr>
            <a:graphicFrameLocks/>
          </p:cNvGraphicFramePr>
          <p:nvPr/>
        </p:nvGraphicFramePr>
        <p:xfrm>
          <a:off x="3686175" y="1381125"/>
          <a:ext cx="5095875" cy="1514475"/>
        </p:xfrm>
        <a:graphic>
          <a:graphicData uri="http://schemas.openxmlformats.org/presentationml/2006/ole">
            <p:oleObj spid="_x0000_s39941" name="Worksheet" r:id="rId4" imgW="4143408" imgH="1228823" progId="Excel.Sheet.8">
              <p:embed/>
            </p:oleObj>
          </a:graphicData>
        </a:graphic>
      </p:graphicFrame>
      <p:sp>
        <p:nvSpPr>
          <p:cNvPr id="3078" name="Text Box 1"/>
          <p:cNvSpPr txBox="1">
            <a:spLocks noChangeArrowheads="1"/>
          </p:cNvSpPr>
          <p:nvPr/>
        </p:nvSpPr>
        <p:spPr bwMode="auto">
          <a:xfrm>
            <a:off x="3910543" y="2600325"/>
            <a:ext cx="3998383" cy="928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itchFamily="16" charset="0"/>
              </a:rPr>
              <a:t>Частные инвестиции </a:t>
            </a:r>
            <a:br>
              <a:rPr lang="ru-RU" sz="1400" b="1" dirty="0">
                <a:solidFill>
                  <a:srgbClr val="000000"/>
                </a:solidFill>
                <a:latin typeface="+mj-lt"/>
                <a:cs typeface="Times New Roman" pitchFamily="16" charset="0"/>
              </a:rPr>
            </a:b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itchFamily="16" charset="0"/>
              </a:rPr>
              <a:t>в геологическое изучение недр Кировской области по участкам недр местного значения,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  <a:cs typeface="Times New Roman" pitchFamily="16" charset="0"/>
              </a:rPr>
              <a:t>млн. рублей</a:t>
            </a:r>
            <a:endParaRPr lang="ru-RU" sz="1400" b="1" dirty="0">
              <a:solidFill>
                <a:srgbClr val="000000"/>
              </a:solidFill>
              <a:latin typeface="+mj-lt"/>
              <a:cs typeface="Times New Roman" pitchFamily="16" charset="0"/>
            </a:endParaRPr>
          </a:p>
        </p:txBody>
      </p:sp>
      <p:sp>
        <p:nvSpPr>
          <p:cNvPr id="3079" name="Rectangle 2"/>
          <p:cNvSpPr>
            <a:spLocks noChangeArrowheads="1"/>
          </p:cNvSpPr>
          <p:nvPr/>
        </p:nvSpPr>
        <p:spPr bwMode="auto">
          <a:xfrm>
            <a:off x="8114241" y="3332163"/>
            <a:ext cx="3744384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itchFamily="16" charset="0"/>
              </a:rPr>
              <a:t>Прирост запасов ОПИ, тыс.м</a:t>
            </a:r>
            <a:r>
              <a:rPr lang="ru-RU" sz="1400" b="1" baseline="30000" dirty="0">
                <a:solidFill>
                  <a:srgbClr val="000000"/>
                </a:solidFill>
                <a:latin typeface="+mj-lt"/>
                <a:cs typeface="Times New Roman" pitchFamily="16" charset="0"/>
              </a:rPr>
              <a:t>3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itchFamily="16" charset="0"/>
              </a:rPr>
              <a:t>/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itchFamily="16" charset="0"/>
              </a:rPr>
              <a:t>подземных вод,  м</a:t>
            </a:r>
            <a:r>
              <a:rPr lang="ru-RU" sz="1400" b="1" baseline="30000" dirty="0">
                <a:solidFill>
                  <a:srgbClr val="000000"/>
                </a:solidFill>
                <a:latin typeface="+mj-lt"/>
                <a:cs typeface="Times New Roman" pitchFamily="16" charset="0"/>
              </a:rPr>
              <a:t>3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itchFamily="16" charset="0"/>
              </a:rPr>
              <a:t>/</a:t>
            </a:r>
            <a:r>
              <a:rPr lang="ru-RU" sz="1400" b="1" dirty="0" err="1">
                <a:solidFill>
                  <a:srgbClr val="000000"/>
                </a:solidFill>
                <a:latin typeface="+mj-lt"/>
                <a:cs typeface="Times New Roman" pitchFamily="16" charset="0"/>
              </a:rPr>
              <a:t>сут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itchFamily="16" charset="0"/>
              </a:rPr>
              <a:t>.</a:t>
            </a:r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3542242" y="847725"/>
            <a:ext cx="4724400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itchFamily="16" charset="0"/>
              </a:rPr>
              <a:t>Доходы областного бюджета от платежей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itchFamily="16" charset="0"/>
              </a:rPr>
              <a:t>за пользование недрами,  млн.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  <a:cs typeface="Times New Roman" pitchFamily="16" charset="0"/>
              </a:rPr>
              <a:t>рублей </a:t>
            </a:r>
            <a:endParaRPr lang="ru-RU" sz="1400" b="1" dirty="0">
              <a:solidFill>
                <a:srgbClr val="000000"/>
              </a:solidFill>
              <a:latin typeface="+mj-lt"/>
              <a:cs typeface="Times New Roman" pitchFamily="16" charset="0"/>
            </a:endParaRPr>
          </a:p>
        </p:txBody>
      </p:sp>
      <p:sp>
        <p:nvSpPr>
          <p:cNvPr id="3081" name="Text Box 5"/>
          <p:cNvSpPr txBox="1">
            <a:spLocks noChangeArrowheads="1"/>
          </p:cNvSpPr>
          <p:nvPr/>
        </p:nvSpPr>
        <p:spPr bwMode="auto">
          <a:xfrm>
            <a:off x="157238" y="751631"/>
            <a:ext cx="3810000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itchFamily="16" charset="0"/>
              </a:rPr>
              <a:t>Количество выданных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  <a:cs typeface="Times New Roman" pitchFamily="16" charset="0"/>
              </a:rPr>
              <a:t>лицензий, ед.</a:t>
            </a:r>
            <a:endParaRPr lang="ru-RU" sz="1400" b="1" dirty="0">
              <a:solidFill>
                <a:srgbClr val="000000"/>
              </a:solidFill>
              <a:latin typeface="+mj-lt"/>
              <a:cs typeface="Times New Roman" pitchFamily="16" charset="0"/>
            </a:endParaRPr>
          </a:p>
        </p:txBody>
      </p:sp>
      <p:sp>
        <p:nvSpPr>
          <p:cNvPr id="3082" name="Rectangle 6"/>
          <p:cNvSpPr>
            <a:spLocks noChangeArrowheads="1"/>
          </p:cNvSpPr>
          <p:nvPr/>
        </p:nvSpPr>
        <p:spPr bwMode="auto">
          <a:xfrm>
            <a:off x="35984" y="4613275"/>
            <a:ext cx="3697816" cy="956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itchFamily="16" charset="0"/>
              </a:rPr>
              <a:t>Досрочно прекращено право пользования недрами в связи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itchFamily="16" charset="0"/>
              </a:rPr>
              <a:t>с нарушением  существенных условий лицензии, шт.</a:t>
            </a:r>
          </a:p>
        </p:txBody>
      </p:sp>
      <p:sp>
        <p:nvSpPr>
          <p:cNvPr id="3083" name="Rectangle 7"/>
          <p:cNvSpPr>
            <a:spLocks noChangeArrowheads="1"/>
          </p:cNvSpPr>
          <p:nvPr/>
        </p:nvSpPr>
        <p:spPr bwMode="auto">
          <a:xfrm>
            <a:off x="2865968" y="157164"/>
            <a:ext cx="8119533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err="1">
                <a:solidFill>
                  <a:srgbClr val="17375E"/>
                </a:solidFill>
                <a:latin typeface="+mj-lt"/>
                <a:cs typeface="Times New Roman" pitchFamily="16" charset="0"/>
              </a:rPr>
              <a:t>Недропользование</a:t>
            </a:r>
            <a:endParaRPr lang="ru-RU" sz="2400" b="1" dirty="0">
              <a:solidFill>
                <a:srgbClr val="17375E"/>
              </a:solidFill>
              <a:latin typeface="+mj-lt"/>
              <a:cs typeface="Times New Roman" pitchFamily="16" charset="0"/>
            </a:endParaRPr>
          </a:p>
        </p:txBody>
      </p:sp>
      <p:pic>
        <p:nvPicPr>
          <p:cNvPr id="308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1700" y="1129269"/>
            <a:ext cx="3458633" cy="19431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8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6057" y="4879337"/>
            <a:ext cx="3614341" cy="1454788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86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4317" y="2773157"/>
            <a:ext cx="3172884" cy="15875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087" name="Rectangle 12"/>
          <p:cNvSpPr>
            <a:spLocks noChangeArrowheads="1"/>
          </p:cNvSpPr>
          <p:nvPr/>
        </p:nvSpPr>
        <p:spPr bwMode="auto">
          <a:xfrm>
            <a:off x="11534775" y="6353175"/>
            <a:ext cx="561976" cy="415925"/>
          </a:xfrm>
          <a:prstGeom prst="rect">
            <a:avLst/>
          </a:prstGeom>
          <a:solidFill>
            <a:srgbClr val="4F81BD"/>
          </a:solidFill>
          <a:ln w="25560" cap="sq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FFFFFF"/>
                </a:solidFill>
                <a:latin typeface="Calibri" pitchFamily="32" charset="0"/>
              </a:rPr>
              <a:t>12</a:t>
            </a:r>
            <a:endParaRPr lang="ru-RU" sz="1600" b="1" dirty="0">
              <a:solidFill>
                <a:srgbClr val="FFFFFF"/>
              </a:solidFill>
              <a:latin typeface="Calibri" pitchFamily="32" charset="0"/>
            </a:endParaRPr>
          </a:p>
        </p:txBody>
      </p:sp>
      <p:pic>
        <p:nvPicPr>
          <p:cNvPr id="3088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3074" name="Object 15"/>
          <p:cNvGraphicFramePr>
            <a:graphicFrameLocks noChangeAspect="1"/>
          </p:cNvGraphicFramePr>
          <p:nvPr/>
        </p:nvGraphicFramePr>
        <p:xfrm>
          <a:off x="480484" y="1104757"/>
          <a:ext cx="2887133" cy="1644650"/>
        </p:xfrm>
        <a:graphic>
          <a:graphicData uri="http://schemas.openxmlformats.org/presentationml/2006/ole">
            <p:oleObj spid="_x0000_s39938" r:id="rId9" imgW="2755974" imgH="2101951" progId="">
              <p:embed/>
            </p:oleObj>
          </a:graphicData>
        </a:graphic>
      </p:graphicFrame>
      <p:graphicFrame>
        <p:nvGraphicFramePr>
          <p:cNvPr id="3075" name="Object 16"/>
          <p:cNvGraphicFramePr>
            <a:graphicFrameLocks noChangeAspect="1"/>
          </p:cNvGraphicFramePr>
          <p:nvPr/>
        </p:nvGraphicFramePr>
        <p:xfrm>
          <a:off x="178873" y="5024375"/>
          <a:ext cx="3429000" cy="1500188"/>
        </p:xfrm>
        <a:graphic>
          <a:graphicData uri="http://schemas.openxmlformats.org/presentationml/2006/ole">
            <p:oleObj spid="_x0000_s39939" r:id="rId10" imgW="3104285" imgH="1903056" progId="">
              <p:embed/>
            </p:oleObj>
          </a:graphicData>
        </a:graphic>
      </p:graphicFrame>
      <p:graphicFrame>
        <p:nvGraphicFramePr>
          <p:cNvPr id="3076" name="Object 17"/>
          <p:cNvGraphicFramePr>
            <a:graphicFrameLocks noChangeAspect="1"/>
          </p:cNvGraphicFramePr>
          <p:nvPr/>
        </p:nvGraphicFramePr>
        <p:xfrm>
          <a:off x="3438525" y="2670312"/>
          <a:ext cx="4972050" cy="2593562"/>
        </p:xfrm>
        <a:graphic>
          <a:graphicData uri="http://schemas.openxmlformats.org/presentationml/2006/ole">
            <p:oleObj spid="_x0000_s39940" r:id="rId11" imgW="4150866" imgH="3105018" progId="">
              <p:embed/>
            </p:oleObj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7820025" y="3943350"/>
          <a:ext cx="4219575" cy="2499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\\Server2\общая\Зарубина\4. ИНФОРМ. материалы по отходам\фишки\плю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6" y="5286376"/>
            <a:ext cx="1571624" cy="1571624"/>
          </a:xfrm>
          <a:prstGeom prst="rect">
            <a:avLst/>
          </a:prstGeom>
          <a:noFill/>
        </p:spPr>
      </p:pic>
      <p:sp>
        <p:nvSpPr>
          <p:cNvPr id="10244" name="Rectangle 11"/>
          <p:cNvSpPr>
            <a:spLocks noChangeArrowheads="1"/>
          </p:cNvSpPr>
          <p:nvPr/>
        </p:nvSpPr>
        <p:spPr bwMode="auto">
          <a:xfrm>
            <a:off x="239184" y="1412876"/>
            <a:ext cx="508846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22534" name="Rectangle 24"/>
          <p:cNvSpPr>
            <a:spLocks noChangeArrowheads="1"/>
          </p:cNvSpPr>
          <p:nvPr/>
        </p:nvSpPr>
        <p:spPr bwMode="auto">
          <a:xfrm>
            <a:off x="3207808" y="214313"/>
            <a:ext cx="7909984" cy="4302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Особо охраняемые природные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территории (ООПТ)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556" name="Rectangle 11"/>
          <p:cNvSpPr>
            <a:spLocks noChangeAspect="1" noChangeArrowheads="1"/>
          </p:cNvSpPr>
          <p:nvPr/>
        </p:nvSpPr>
        <p:spPr bwMode="auto">
          <a:xfrm>
            <a:off x="5679884" y="3797465"/>
            <a:ext cx="6208183" cy="830997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+mn-lt"/>
                <a:cs typeface="Times New Roman" pitchFamily="18" charset="0"/>
              </a:rPr>
              <a:t>Доля площади ООПТ, в отношении которых проведены землеустроительные работы, к общей площади ООПТ регионального значения, %</a:t>
            </a:r>
          </a:p>
        </p:txBody>
      </p:sp>
      <p:sp>
        <p:nvSpPr>
          <p:cNvPr id="22538" name="Rectangle 32"/>
          <p:cNvSpPr>
            <a:spLocks noChangeArrowheads="1"/>
          </p:cNvSpPr>
          <p:nvPr/>
        </p:nvSpPr>
        <p:spPr bwMode="auto">
          <a:xfrm>
            <a:off x="5627874" y="986725"/>
            <a:ext cx="2952751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Контрольно-рейдовые мероприятия</a:t>
            </a:r>
          </a:p>
        </p:txBody>
      </p:sp>
      <p:sp>
        <p:nvSpPr>
          <p:cNvPr id="10249" name="Rectangle 11"/>
          <p:cNvSpPr>
            <a:spLocks noChangeAspect="1" noChangeArrowheads="1"/>
          </p:cNvSpPr>
          <p:nvPr/>
        </p:nvSpPr>
        <p:spPr bwMode="auto">
          <a:xfrm>
            <a:off x="256118" y="3968751"/>
            <a:ext cx="2762249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5" name="Прямоугольник 12"/>
          <p:cNvSpPr>
            <a:spLocks noChangeArrowheads="1"/>
          </p:cNvSpPr>
          <p:nvPr/>
        </p:nvSpPr>
        <p:spPr bwMode="auto">
          <a:xfrm>
            <a:off x="6236650" y="6483350"/>
            <a:ext cx="50927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900" dirty="0">
                <a:latin typeface="+mn-lt"/>
                <a:cs typeface="Times New Roman" pitchFamily="18" charset="0"/>
              </a:rPr>
              <a:t>*в связи со снятием статуса ООПТ с  лечебно-оздоровительной местности</a:t>
            </a:r>
          </a:p>
        </p:txBody>
      </p:sp>
      <p:sp>
        <p:nvSpPr>
          <p:cNvPr id="23561" name="Прямоугольник 2"/>
          <p:cNvSpPr>
            <a:spLocks noChangeArrowheads="1"/>
          </p:cNvSpPr>
          <p:nvPr/>
        </p:nvSpPr>
        <p:spPr bwMode="auto">
          <a:xfrm>
            <a:off x="720946" y="1156112"/>
            <a:ext cx="4320478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Структура ООПТ Кировской области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(всего ООПТ в Кировской области –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185)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10242" name="Диаграмма 29"/>
          <p:cNvGraphicFramePr>
            <a:graphicFrameLocks/>
          </p:cNvGraphicFramePr>
          <p:nvPr/>
        </p:nvGraphicFramePr>
        <p:xfrm>
          <a:off x="0" y="1981056"/>
          <a:ext cx="7092180" cy="3276744"/>
        </p:xfrm>
        <a:graphic>
          <a:graphicData uri="http://schemas.openxmlformats.org/presentationml/2006/ole">
            <p:oleObj spid="_x0000_s40962" name="Worksheet" r:id="rId4" imgW="5553937" imgH="2847079" progId="Excel.Sheet.8">
              <p:embed/>
            </p:oleObj>
          </a:graphicData>
        </a:graphic>
      </p:graphicFrame>
      <p:pic>
        <p:nvPicPr>
          <p:cNvPr id="1025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7045" y="1775979"/>
            <a:ext cx="2630792" cy="13196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8667750" y="1276351"/>
            <a:ext cx="3324225" cy="21210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проведено </a:t>
            </a:r>
            <a:r>
              <a:rPr lang="ru-RU" sz="1600" b="1" dirty="0">
                <a:solidFill>
                  <a:srgbClr val="FF0000"/>
                </a:solidFill>
                <a:cs typeface="Times New Roman" pitchFamily="18" charset="0"/>
              </a:rPr>
              <a:t>280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контрольно-рейдовых мероприятий; </a:t>
            </a: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по статье 8.39 КоАП РФ </a:t>
            </a: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вынесено </a:t>
            </a:r>
            <a:r>
              <a:rPr lang="ru-RU" sz="1600" b="1" dirty="0" smtClean="0">
                <a:solidFill>
                  <a:srgbClr val="FF0000"/>
                </a:solidFill>
                <a:cs typeface="Times New Roman" pitchFamily="18" charset="0"/>
              </a:rPr>
              <a:t>44 </a:t>
            </a: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постановление о нарушении режима заказников;</a:t>
            </a:r>
            <a:endParaRPr lang="ru-RU" sz="1600" dirty="0">
              <a:solidFill>
                <a:schemeClr val="tx1"/>
              </a:solidFill>
              <a:cs typeface="Times New Roman" pitchFamily="18" charset="0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предъявлено </a:t>
            </a: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штрафов </a:t>
            </a:r>
            <a:endParaRPr lang="ru-RU" sz="16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171450" indent="-171450">
              <a:defRPr/>
            </a:pP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	на </a:t>
            </a: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сумму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cs typeface="Times New Roman" pitchFamily="18" charset="0"/>
              </a:rPr>
              <a:t>277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тыс.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рублей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523134" y="6354764"/>
            <a:ext cx="571500" cy="4286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ysClr val="window" lastClr="FFFFFF"/>
                </a:solidFill>
                <a:latin typeface="Calibri"/>
              </a:rPr>
              <a:t>13</a:t>
            </a:r>
            <a:endParaRPr lang="ru-RU" b="1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10257" name="Рисунок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3" name="Object 3"/>
          <p:cNvGraphicFramePr>
            <a:graphicFrameLocks/>
          </p:cNvGraphicFramePr>
          <p:nvPr/>
        </p:nvGraphicFramePr>
        <p:xfrm>
          <a:off x="5353050" y="5153025"/>
          <a:ext cx="6715125" cy="1152525"/>
        </p:xfrm>
        <a:graphic>
          <a:graphicData uri="http://schemas.openxmlformats.org/presentationml/2006/ole">
            <p:oleObj spid="_x0000_s40963" name="Worksheet" r:id="rId7" imgW="6714960" imgH="1152636" progId="Excel.Sheet.8">
              <p:embed/>
            </p:oleObj>
          </a:graphicData>
        </a:graphic>
      </p:graphicFrame>
      <p:pic>
        <p:nvPicPr>
          <p:cNvPr id="16" name="Рисунок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9065" y="5029200"/>
            <a:ext cx="2031826" cy="152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11"/>
          <p:cNvSpPr>
            <a:spLocks noChangeArrowheads="1"/>
          </p:cNvSpPr>
          <p:nvPr/>
        </p:nvSpPr>
        <p:spPr bwMode="auto">
          <a:xfrm>
            <a:off x="239184" y="1412876"/>
            <a:ext cx="508846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22534" name="Rectangle 24"/>
          <p:cNvSpPr>
            <a:spLocks noChangeArrowheads="1"/>
          </p:cNvSpPr>
          <p:nvPr/>
        </p:nvSpPr>
        <p:spPr bwMode="auto">
          <a:xfrm>
            <a:off x="2902032" y="142875"/>
            <a:ext cx="8242107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Региональные проекты</a:t>
            </a:r>
            <a:endParaRPr lang="ru-RU" sz="2200" b="1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249" name="Rectangle 11"/>
          <p:cNvSpPr>
            <a:spLocks noChangeAspect="1" noChangeArrowheads="1"/>
          </p:cNvSpPr>
          <p:nvPr/>
        </p:nvSpPr>
        <p:spPr bwMode="auto">
          <a:xfrm>
            <a:off x="256118" y="3968751"/>
            <a:ext cx="2762249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67525" y="1495425"/>
            <a:ext cx="5143500" cy="22193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заключены контракты на разработку проектно-сметной документации по рекультивации свалок со сроком разработки 2020 год:</a:t>
            </a:r>
          </a:p>
          <a:p>
            <a:pPr marL="342900" indent="-342900" algn="ctr"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г. Слободской; </a:t>
            </a:r>
          </a:p>
          <a:p>
            <a:pPr marL="342900" indent="-342900" algn="ctr"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г. Омутнинск; </a:t>
            </a:r>
          </a:p>
          <a:p>
            <a:pPr marL="285750" indent="-285750" algn="ctr">
              <a:defRPr/>
            </a:pP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заключено соглашение о предоставлении субсидии из федерального бюджета на рекультивацию свалки в пгт Вахруши Слободского района</a:t>
            </a:r>
            <a:endParaRPr lang="ru-RU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523134" y="6354764"/>
            <a:ext cx="571500" cy="4286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ysClr val="window" lastClr="FFFFFF"/>
                </a:solidFill>
                <a:latin typeface="Calibri"/>
              </a:rPr>
              <a:t>14</a:t>
            </a:r>
            <a:endParaRPr lang="ru-RU" b="1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10257" name="Рисунок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Скругленный прямоугольник 26"/>
          <p:cNvSpPr/>
          <p:nvPr/>
        </p:nvSpPr>
        <p:spPr>
          <a:xfrm>
            <a:off x="6953250" y="4848225"/>
            <a:ext cx="5057775" cy="1333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разработана  проектная документация </a:t>
            </a:r>
          </a:p>
          <a:p>
            <a:pPr marL="285750" indent="-285750" algn="ctr"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на создание 6 объектов обработки ТКО </a:t>
            </a:r>
          </a:p>
          <a:p>
            <a:pPr marL="285750" indent="-285750" algn="ctr"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в Кикнурском, Вятскополянском, Нолинском, </a:t>
            </a:r>
          </a:p>
          <a:p>
            <a:pPr marL="285750" indent="-285750" algn="ctr"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Слободском, Зуевском, Шабалинском районах</a:t>
            </a:r>
            <a:endParaRPr lang="ru-RU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33351" y="1276350"/>
            <a:ext cx="4591049" cy="434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u="sng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ru-RU" sz="1600" u="sng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defRPr/>
            </a:pPr>
            <a:r>
              <a:rPr lang="ru-RU" sz="1500" u="sng" dirty="0" smtClean="0">
                <a:solidFill>
                  <a:schemeClr val="tx1"/>
                </a:solidFill>
                <a:cs typeface="Times New Roman" pitchFamily="18" charset="0"/>
              </a:rPr>
              <a:t>Утверждены:</a:t>
            </a:r>
            <a:endParaRPr lang="ru-RU" sz="1500" u="sng" dirty="0">
              <a:solidFill>
                <a:schemeClr val="tx1"/>
              </a:solidFill>
              <a:cs typeface="Times New Roman" pitchFamily="18" charset="0"/>
            </a:endParaRPr>
          </a:p>
          <a:p>
            <a:pPr marL="171450" indent="-171450" algn="just">
              <a:buFontTx/>
              <a:buChar char="-"/>
              <a:defRPr/>
            </a:pPr>
            <a:r>
              <a:rPr lang="ru-RU" sz="1500" dirty="0">
                <a:solidFill>
                  <a:schemeClr val="tx1"/>
                </a:solidFill>
                <a:cs typeface="Times New Roman" pitchFamily="18" charset="0"/>
              </a:rPr>
              <a:t>Концепция развития особо охраняемых природных территорий Кировской области </a:t>
            </a:r>
            <a:r>
              <a:rPr lang="ru-RU" sz="1500" dirty="0" smtClean="0">
                <a:solidFill>
                  <a:schemeClr val="tx1"/>
                </a:solidFill>
                <a:cs typeface="Times New Roman" pitchFamily="18" charset="0"/>
              </a:rPr>
              <a:t>                 на </a:t>
            </a:r>
            <a:r>
              <a:rPr lang="ru-RU" sz="1500" dirty="0">
                <a:solidFill>
                  <a:schemeClr val="tx1"/>
                </a:solidFill>
                <a:cs typeface="Times New Roman" pitchFamily="18" charset="0"/>
              </a:rPr>
              <a:t>период до 2030 года;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1500" dirty="0">
                <a:solidFill>
                  <a:schemeClr val="tx1"/>
                </a:solidFill>
                <a:cs typeface="Times New Roman" pitchFamily="18" charset="0"/>
              </a:rPr>
              <a:t>Перспективная схема развития особо охраняемых природных территорий регионального значения Кировской области </a:t>
            </a:r>
            <a:r>
              <a:rPr lang="ru-RU" sz="1500" dirty="0" smtClean="0">
                <a:solidFill>
                  <a:schemeClr val="tx1"/>
                </a:solidFill>
                <a:cs typeface="Times New Roman" pitchFamily="18" charset="0"/>
              </a:rPr>
              <a:t>              до </a:t>
            </a:r>
            <a:r>
              <a:rPr lang="ru-RU" sz="1500" dirty="0">
                <a:solidFill>
                  <a:schemeClr val="tx1"/>
                </a:solidFill>
                <a:cs typeface="Times New Roman" pitchFamily="18" charset="0"/>
              </a:rPr>
              <a:t>2030 года </a:t>
            </a:r>
            <a:endParaRPr lang="ru-RU" sz="15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171450" indent="-171450" algn="ctr">
              <a:defRPr/>
            </a:pPr>
            <a:r>
              <a:rPr lang="ru-RU" sz="1500" u="sng" dirty="0" smtClean="0">
                <a:solidFill>
                  <a:schemeClr val="tx1"/>
                </a:solidFill>
                <a:cs typeface="Times New Roman" pitchFamily="18" charset="0"/>
              </a:rPr>
              <a:t>Расширение территории памятника </a:t>
            </a:r>
          </a:p>
          <a:p>
            <a:pPr marL="171450" indent="-171450" algn="ctr">
              <a:defRPr/>
            </a:pPr>
            <a:r>
              <a:rPr lang="ru-RU" sz="1500" u="sng" dirty="0" smtClean="0">
                <a:solidFill>
                  <a:schemeClr val="tx1"/>
                </a:solidFill>
                <a:cs typeface="Times New Roman" pitchFamily="18" charset="0"/>
              </a:rPr>
              <a:t>природы «</a:t>
            </a:r>
            <a:r>
              <a:rPr lang="ru-RU" sz="1500" u="sng" dirty="0" err="1" smtClean="0">
                <a:solidFill>
                  <a:schemeClr val="tx1"/>
                </a:solidFill>
                <a:cs typeface="Times New Roman" pitchFamily="18" charset="0"/>
              </a:rPr>
              <a:t>Ульское</a:t>
            </a:r>
            <a:r>
              <a:rPr lang="ru-RU" sz="1500" u="sng" dirty="0" smtClean="0">
                <a:solidFill>
                  <a:schemeClr val="tx1"/>
                </a:solidFill>
                <a:cs typeface="Times New Roman" pitchFamily="18" charset="0"/>
              </a:rPr>
              <a:t> болото»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dirty="0" smtClean="0">
                <a:solidFill>
                  <a:schemeClr val="tx1"/>
                </a:solidFill>
                <a:cs typeface="Times New Roman" pitchFamily="18" charset="0"/>
              </a:rPr>
              <a:t>Проведено обследование, подготовлено обоснование расширения ООПТ;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dirty="0" smtClean="0">
                <a:solidFill>
                  <a:schemeClr val="tx1"/>
                </a:solidFill>
                <a:cs typeface="Times New Roman" pitchFamily="18" charset="0"/>
              </a:rPr>
              <a:t>Сформированы новые границы памятника природы </a:t>
            </a:r>
          </a:p>
          <a:p>
            <a:pPr marL="285750" indent="-285750" algn="ctr">
              <a:defRPr/>
            </a:pPr>
            <a:r>
              <a:rPr lang="ru-RU" sz="1500" u="sng" dirty="0" smtClean="0">
                <a:solidFill>
                  <a:schemeClr val="tx1"/>
                </a:solidFill>
                <a:cs typeface="Times New Roman" pitchFamily="18" charset="0"/>
              </a:rPr>
              <a:t>Землеустроительные работы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dirty="0" smtClean="0">
                <a:solidFill>
                  <a:schemeClr val="tx1"/>
                </a:solidFill>
                <a:cs typeface="Times New Roman" pitchFamily="18" charset="0"/>
              </a:rPr>
              <a:t>«</a:t>
            </a:r>
            <a:r>
              <a:rPr lang="ru-RU" sz="1500" dirty="0" err="1" smtClean="0">
                <a:solidFill>
                  <a:schemeClr val="tx1"/>
                </a:solidFill>
                <a:cs typeface="Times New Roman" pitchFamily="18" charset="0"/>
              </a:rPr>
              <a:t>Низевский</a:t>
            </a:r>
            <a:r>
              <a:rPr lang="ru-RU" sz="1500" dirty="0" smtClean="0">
                <a:solidFill>
                  <a:schemeClr val="tx1"/>
                </a:solidFill>
                <a:cs typeface="Times New Roman" pitchFamily="18" charset="0"/>
              </a:rPr>
              <a:t> таежно-болотный комплекс»;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dirty="0" smtClean="0">
                <a:solidFill>
                  <a:schemeClr val="tx1"/>
                </a:solidFill>
                <a:cs typeface="Times New Roman" pitchFamily="18" charset="0"/>
              </a:rPr>
              <a:t>«Комплекс пойменных озер </a:t>
            </a:r>
            <a:r>
              <a:rPr lang="ru-RU" sz="1500" dirty="0" err="1" smtClean="0">
                <a:solidFill>
                  <a:schemeClr val="tx1"/>
                </a:solidFill>
                <a:cs typeface="Times New Roman" pitchFamily="18" charset="0"/>
              </a:rPr>
              <a:t>Холуново</a:t>
            </a:r>
            <a:r>
              <a:rPr lang="ru-RU" sz="1500" dirty="0" smtClean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ru-RU" sz="1500" dirty="0" err="1" smtClean="0">
                <a:solidFill>
                  <a:schemeClr val="tx1"/>
                </a:solidFill>
                <a:cs typeface="Times New Roman" pitchFamily="18" charset="0"/>
              </a:rPr>
              <a:t>Кривель</a:t>
            </a:r>
            <a:r>
              <a:rPr lang="ru-RU" sz="1500" dirty="0" smtClean="0">
                <a:solidFill>
                  <a:schemeClr val="tx1"/>
                </a:solidFill>
                <a:cs typeface="Times New Roman" pitchFamily="18" charset="0"/>
              </a:rPr>
              <a:t>, Черное»</a:t>
            </a:r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171450" indent="-171450" algn="just">
              <a:defRPr/>
            </a:pPr>
            <a:endParaRPr lang="ru-RU" sz="1600" b="1" u="sng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171450" indent="-171450" algn="just">
              <a:buFontTx/>
              <a:buChar char="-"/>
              <a:defRPr/>
            </a:pPr>
            <a:endParaRPr lang="ru-RU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1981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u="sng" dirty="0" smtClean="0">
                <a:cs typeface="Times New Roman" pitchFamily="18" charset="0"/>
              </a:rPr>
              <a:t>Проект «Сохранение биологического разнообразия </a:t>
            </a:r>
          </a:p>
          <a:p>
            <a:pPr algn="ctr">
              <a:defRPr/>
            </a:pPr>
            <a:r>
              <a:rPr lang="ru-RU" sz="1600" b="1" u="sng" dirty="0" smtClean="0">
                <a:cs typeface="Times New Roman" pitchFamily="18" charset="0"/>
              </a:rPr>
              <a:t>на территории Кировской области»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67449" y="667435"/>
            <a:ext cx="5600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 smtClean="0">
                <a:cs typeface="Times New Roman" pitchFamily="18" charset="0"/>
              </a:rPr>
              <a:t>Проект «Ликвидация (рекультивация) свалок </a:t>
            </a:r>
          </a:p>
          <a:p>
            <a:pPr algn="ctr">
              <a:defRPr/>
            </a:pPr>
            <a:r>
              <a:rPr lang="ru-RU" sz="1600" b="1" u="sng" dirty="0" smtClean="0">
                <a:cs typeface="Times New Roman" pitchFamily="18" charset="0"/>
              </a:rPr>
              <a:t>в границах городов на территории </a:t>
            </a:r>
          </a:p>
          <a:p>
            <a:pPr algn="ctr">
              <a:defRPr/>
            </a:pPr>
            <a:r>
              <a:rPr lang="ru-RU" sz="1600" b="1" u="sng" dirty="0" smtClean="0">
                <a:cs typeface="Times New Roman" pitchFamily="18" charset="0"/>
              </a:rPr>
              <a:t>Кировской области»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96000" y="391031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u="sng" dirty="0" smtClean="0">
                <a:cs typeface="Times New Roman" pitchFamily="18" charset="0"/>
              </a:rPr>
              <a:t>Проект «Формирование комплексной системы обращения с твердыми коммунальными отходами </a:t>
            </a:r>
          </a:p>
          <a:p>
            <a:pPr algn="ctr">
              <a:defRPr/>
            </a:pPr>
            <a:r>
              <a:rPr lang="ru-RU" sz="1600" b="1" u="sng" dirty="0" smtClean="0">
                <a:cs typeface="Times New Roman" pitchFamily="18" charset="0"/>
              </a:rPr>
              <a:t>на территории Кировской области»</a:t>
            </a:r>
          </a:p>
        </p:txBody>
      </p:sp>
      <p:sp>
        <p:nvSpPr>
          <p:cNvPr id="17" name="Овал 16"/>
          <p:cNvSpPr/>
          <p:nvPr/>
        </p:nvSpPr>
        <p:spPr bwMode="auto">
          <a:xfrm>
            <a:off x="130226" y="886577"/>
            <a:ext cx="287338" cy="2873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32000" tIns="108000" anchor="ctr"/>
          <a:lstStyle/>
          <a:p>
            <a:pPr marL="571500" indent="-571500"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0" name="Овал 29"/>
          <p:cNvSpPr/>
          <p:nvPr/>
        </p:nvSpPr>
        <p:spPr bwMode="auto">
          <a:xfrm>
            <a:off x="6340526" y="705602"/>
            <a:ext cx="287338" cy="2873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32000" tIns="108000" anchor="ctr"/>
          <a:lstStyle/>
          <a:p>
            <a:pPr marL="571500" indent="-571500"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1" name="Овал 30"/>
          <p:cNvSpPr/>
          <p:nvPr/>
        </p:nvSpPr>
        <p:spPr bwMode="auto">
          <a:xfrm>
            <a:off x="6283376" y="3915527"/>
            <a:ext cx="287338" cy="2873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32000" tIns="108000" anchor="ctr"/>
          <a:lstStyle/>
          <a:p>
            <a:pPr marL="571500" indent="-571500"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4034" name="Picture 2" descr="C:\Users\Nekrasova\Desktop\отчет за 2019 год\от специалистов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9400" y="5667375"/>
            <a:ext cx="1879600" cy="1057275"/>
          </a:xfrm>
          <a:prstGeom prst="rect">
            <a:avLst/>
          </a:prstGeom>
          <a:noFill/>
        </p:spPr>
      </p:pic>
      <p:pic>
        <p:nvPicPr>
          <p:cNvPr id="44035" name="Picture 3" descr="C:\Users\Nekrasova\Desktop\отчет за 2019 год\от специалистов\scale_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8700" y="4870450"/>
            <a:ext cx="2019300" cy="1346200"/>
          </a:xfrm>
          <a:prstGeom prst="rect">
            <a:avLst/>
          </a:prstGeom>
          <a:noFill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2024" y="1895475"/>
            <a:ext cx="2053831" cy="164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/>
          <p:cNvGraphicFramePr>
            <a:graphicFrameLocks noGrp="1"/>
          </p:cNvGraphicFramePr>
          <p:nvPr>
            <p:ph type="chart" idx="1"/>
          </p:nvPr>
        </p:nvGraphicFramePr>
        <p:xfrm>
          <a:off x="1" y="561974"/>
          <a:ext cx="12191999" cy="614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Picture 7" descr="Составлена таблица изменений направлений расходов, применяем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2474" y="1438275"/>
            <a:ext cx="2821721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2286001"/>
            <a:ext cx="5524500" cy="3929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ru-RU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026" name="Диаграмма 4"/>
          <p:cNvGraphicFramePr>
            <a:graphicFrameLocks/>
          </p:cNvGraphicFramePr>
          <p:nvPr/>
        </p:nvGraphicFramePr>
        <p:xfrm>
          <a:off x="6750051" y="2439989"/>
          <a:ext cx="573616" cy="295275"/>
        </p:xfrm>
        <a:graphic>
          <a:graphicData uri="http://schemas.openxmlformats.org/presentationml/2006/ole">
            <p:oleObj spid="_x0000_s1026" name="Лист" r:id="rId6" imgW="9144000" imgH="6162751" progId="Excel.Sheet.8">
              <p:embed followColorScheme="full"/>
            </p:oleObj>
          </a:graphicData>
        </a:graphic>
      </p:graphicFrame>
      <p:sp>
        <p:nvSpPr>
          <p:cNvPr id="6150" name="Заголовок 1"/>
          <p:cNvSpPr>
            <a:spLocks/>
          </p:cNvSpPr>
          <p:nvPr/>
        </p:nvSpPr>
        <p:spPr bwMode="auto">
          <a:xfrm>
            <a:off x="2965650" y="0"/>
            <a:ext cx="840396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altLang="ru-RU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Объемы и источники финансирования государственной программы в 2013 — 2019 годах, </a:t>
            </a:r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млн. рублей</a:t>
            </a:r>
            <a:endParaRPr lang="ru-RU" altLang="ru-RU" sz="2200" b="1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30" name="Прямоугольник 15"/>
          <p:cNvSpPr>
            <a:spLocks noChangeArrowheads="1"/>
          </p:cNvSpPr>
          <p:nvPr/>
        </p:nvSpPr>
        <p:spPr bwMode="auto">
          <a:xfrm>
            <a:off x="5143500" y="4286250"/>
            <a:ext cx="1151467" cy="782638"/>
          </a:xfrm>
          <a:prstGeom prst="rect">
            <a:avLst/>
          </a:prstGeom>
          <a:noFill/>
          <a:ln w="42545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altLang="ru-RU" sz="1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475510" y="6294439"/>
            <a:ext cx="571500" cy="4286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ysClr val="window" lastClr="FFFFFF"/>
                </a:solidFill>
                <a:latin typeface="Calibri"/>
              </a:rPr>
              <a:t>15</a:t>
            </a:r>
            <a:endParaRPr lang="ru-RU" b="1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1033" name="Рисунок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22"/>
          <p:cNvGraphicFramePr>
            <a:graphicFrameLocks/>
          </p:cNvGraphicFramePr>
          <p:nvPr/>
        </p:nvGraphicFramePr>
        <p:xfrm>
          <a:off x="3800475" y="1876425"/>
          <a:ext cx="5314950" cy="2990850"/>
        </p:xfrm>
        <a:graphic>
          <a:graphicData uri="http://schemas.openxmlformats.org/presentationml/2006/ole">
            <p:oleObj spid="_x0000_s2051" name="Worksheet" r:id="rId3" imgW="4819818" imgH="2762393" progId="Excel.Sheet.8">
              <p:embed/>
            </p:oleObj>
          </a:graphicData>
        </a:graphic>
      </p:graphicFrame>
      <p:sp>
        <p:nvSpPr>
          <p:cNvPr id="7175" name="Заголовок 1"/>
          <p:cNvSpPr>
            <a:spLocks/>
          </p:cNvSpPr>
          <p:nvPr/>
        </p:nvSpPr>
        <p:spPr bwMode="auto">
          <a:xfrm>
            <a:off x="1619249" y="182768"/>
            <a:ext cx="10572751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Объем расходов из областного бюджета 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на природоохранные мероприятия 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в 2019 году,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млн. рублей</a:t>
            </a:r>
            <a:endParaRPr lang="ru-RU" altLang="ru-RU" sz="2000" b="1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222" name="Прямоугольник 15"/>
          <p:cNvSpPr>
            <a:spLocks noChangeArrowheads="1"/>
          </p:cNvSpPr>
          <p:nvPr/>
        </p:nvSpPr>
        <p:spPr bwMode="auto">
          <a:xfrm>
            <a:off x="175655" y="2066925"/>
            <a:ext cx="3570816" cy="177358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altLang="ru-RU" sz="1600" dirty="0">
                <a:latin typeface="+mn-lt"/>
                <a:cs typeface="Times New Roman" pitchFamily="18" charset="0"/>
              </a:rPr>
              <a:t>Подпрограмма </a:t>
            </a:r>
          </a:p>
          <a:p>
            <a:pPr algn="ctr">
              <a:defRPr/>
            </a:pPr>
            <a:r>
              <a:rPr lang="ru-RU" altLang="ru-RU" sz="1600" dirty="0">
                <a:latin typeface="+mn-lt"/>
                <a:cs typeface="Times New Roman" pitchFamily="18" charset="0"/>
              </a:rPr>
              <a:t>«Развитие водохозяйственного комплекса Кировской области» </a:t>
            </a:r>
          </a:p>
        </p:txBody>
      </p:sp>
      <p:sp>
        <p:nvSpPr>
          <p:cNvPr id="9224" name="Прямоугольник 15"/>
          <p:cNvSpPr>
            <a:spLocks noChangeArrowheads="1"/>
          </p:cNvSpPr>
          <p:nvPr/>
        </p:nvSpPr>
        <p:spPr bwMode="auto">
          <a:xfrm>
            <a:off x="6682316" y="1498251"/>
            <a:ext cx="6254751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altLang="ru-RU" sz="1600" dirty="0">
                <a:latin typeface="+mn-lt"/>
                <a:cs typeface="Times New Roman" pitchFamily="18" charset="0"/>
              </a:rPr>
              <a:t>«Охрана, воспроизводство, </a:t>
            </a:r>
            <a:r>
              <a:rPr lang="ru-RU" altLang="ru-RU" sz="1600" dirty="0" smtClean="0">
                <a:latin typeface="+mn-lt"/>
                <a:cs typeface="Times New Roman" pitchFamily="18" charset="0"/>
              </a:rPr>
              <a:t>федеральный</a:t>
            </a:r>
          </a:p>
          <a:p>
            <a:pPr algn="ctr">
              <a:defRPr/>
            </a:pPr>
            <a:r>
              <a:rPr lang="ru-RU" altLang="ru-RU" sz="1600" dirty="0" smtClean="0">
                <a:latin typeface="+mn-lt"/>
                <a:cs typeface="Times New Roman" pitchFamily="18" charset="0"/>
              </a:rPr>
              <a:t> </a:t>
            </a:r>
            <a:r>
              <a:rPr lang="ru-RU" altLang="ru-RU" sz="1600" dirty="0">
                <a:latin typeface="+mn-lt"/>
                <a:cs typeface="Times New Roman" pitchFamily="18" charset="0"/>
              </a:rPr>
              <a:t>государственный надзор и рациональное </a:t>
            </a:r>
            <a:endParaRPr lang="ru-RU" altLang="ru-RU" sz="1600" dirty="0" smtClean="0">
              <a:latin typeface="+mn-lt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1600" dirty="0" smtClean="0">
                <a:latin typeface="+mn-lt"/>
                <a:cs typeface="Times New Roman" pitchFamily="18" charset="0"/>
              </a:rPr>
              <a:t>использование </a:t>
            </a:r>
            <a:r>
              <a:rPr lang="ru-RU" altLang="ru-RU" sz="1600" dirty="0">
                <a:latin typeface="+mn-lt"/>
                <a:cs typeface="Times New Roman" pitchFamily="18" charset="0"/>
              </a:rPr>
              <a:t>объектов животного мира </a:t>
            </a:r>
          </a:p>
          <a:p>
            <a:pPr algn="ctr">
              <a:defRPr/>
            </a:pPr>
            <a:r>
              <a:rPr lang="ru-RU" altLang="ru-RU" sz="1600" dirty="0">
                <a:latin typeface="+mn-lt"/>
                <a:cs typeface="Times New Roman" pitchFamily="18" charset="0"/>
              </a:rPr>
              <a:t>и среды их обитания на территории </a:t>
            </a:r>
          </a:p>
          <a:p>
            <a:pPr algn="ctr">
              <a:defRPr/>
            </a:pPr>
            <a:r>
              <a:rPr lang="ru-RU" altLang="ru-RU" sz="1600" dirty="0">
                <a:latin typeface="+mn-lt"/>
                <a:cs typeface="Times New Roman" pitchFamily="18" charset="0"/>
              </a:rPr>
              <a:t>Кировской области»</a:t>
            </a:r>
          </a:p>
        </p:txBody>
      </p:sp>
      <p:sp>
        <p:nvSpPr>
          <p:cNvPr id="9225" name="Прямоугольник 11"/>
          <p:cNvSpPr>
            <a:spLocks noChangeArrowheads="1"/>
          </p:cNvSpPr>
          <p:nvPr/>
        </p:nvSpPr>
        <p:spPr bwMode="auto">
          <a:xfrm>
            <a:off x="5190068" y="1306513"/>
            <a:ext cx="33125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Всего </a:t>
            </a: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83,92</a:t>
            </a:r>
            <a:r>
              <a:rPr lang="ru-RU" altLang="ru-RU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млн. рублей</a:t>
            </a:r>
            <a:endParaRPr lang="ru-RU" altLang="ru-RU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9226" name="Прямоугольник 15"/>
          <p:cNvSpPr>
            <a:spLocks noChangeArrowheads="1"/>
          </p:cNvSpPr>
          <p:nvPr/>
        </p:nvSpPr>
        <p:spPr bwMode="auto">
          <a:xfrm>
            <a:off x="876301" y="675594"/>
            <a:ext cx="3832046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altLang="ru-RU" sz="1600" dirty="0">
                <a:latin typeface="+mn-lt"/>
                <a:cs typeface="Times New Roman" pitchFamily="18" charset="0"/>
              </a:rPr>
              <a:t>«Улучшение качества окружающей среды, обеспечение благоприятной среды проживания </a:t>
            </a:r>
            <a:r>
              <a:rPr lang="ru-RU" altLang="ru-RU" sz="1600" dirty="0" smtClean="0">
                <a:latin typeface="+mn-lt"/>
                <a:cs typeface="Times New Roman" pitchFamily="18" charset="0"/>
              </a:rPr>
              <a:t>населения</a:t>
            </a:r>
          </a:p>
          <a:p>
            <a:pPr algn="ctr">
              <a:defRPr/>
            </a:pPr>
            <a:r>
              <a:rPr lang="ru-RU" altLang="ru-RU" sz="1600" dirty="0" smtClean="0">
                <a:latin typeface="+mn-lt"/>
                <a:cs typeface="Times New Roman" pitchFamily="18" charset="0"/>
              </a:rPr>
              <a:t> </a:t>
            </a:r>
            <a:r>
              <a:rPr lang="ru-RU" altLang="ru-RU" sz="1600" dirty="0">
                <a:latin typeface="+mn-lt"/>
                <a:cs typeface="Times New Roman" pitchFamily="18" charset="0"/>
              </a:rPr>
              <a:t>и </a:t>
            </a:r>
            <a:r>
              <a:rPr lang="ru-RU" altLang="ru-RU" sz="1600" dirty="0" smtClean="0">
                <a:latin typeface="+mn-lt"/>
                <a:cs typeface="Times New Roman" pitchFamily="18" charset="0"/>
              </a:rPr>
              <a:t>рационального природопользования</a:t>
            </a:r>
            <a:r>
              <a:rPr lang="ru-RU" altLang="ru-RU" sz="1600" dirty="0">
                <a:latin typeface="+mn-lt"/>
                <a:cs typeface="Times New Roman" pitchFamily="18" charset="0"/>
              </a:rPr>
              <a:t>»</a:t>
            </a:r>
          </a:p>
        </p:txBody>
      </p:sp>
      <p:sp>
        <p:nvSpPr>
          <p:cNvPr id="9228" name="Прямоугольник 5"/>
          <p:cNvSpPr>
            <a:spLocks noChangeArrowheads="1"/>
          </p:cNvSpPr>
          <p:nvPr/>
        </p:nvSpPr>
        <p:spPr bwMode="auto">
          <a:xfrm>
            <a:off x="7660217" y="4573341"/>
            <a:ext cx="397933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dirty="0">
                <a:latin typeface="+mn-lt"/>
                <a:cs typeface="Times New Roman" pitchFamily="18" charset="0"/>
              </a:rPr>
              <a:t>«Сокращение вредного воздействия отходов производства и потребления на окружающую среду, а также максимальное вовлечение отходов </a:t>
            </a:r>
            <a:endParaRPr lang="ru-RU" sz="1600" dirty="0" smtClean="0">
              <a:latin typeface="+mn-lt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1600" dirty="0" smtClean="0">
                <a:latin typeface="+mn-lt"/>
                <a:cs typeface="Times New Roman" pitchFamily="18" charset="0"/>
              </a:rPr>
              <a:t>в </a:t>
            </a:r>
            <a:r>
              <a:rPr lang="ru-RU" sz="1600" dirty="0">
                <a:latin typeface="+mn-lt"/>
                <a:cs typeface="Times New Roman" pitchFamily="18" charset="0"/>
              </a:rPr>
              <a:t>хозяйственный оборот»</a:t>
            </a:r>
          </a:p>
        </p:txBody>
      </p:sp>
      <p:sp>
        <p:nvSpPr>
          <p:cNvPr id="2061" name="AutoShape 37" descr="Картинки по запросу финансирование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1525251" y="6364289"/>
            <a:ext cx="571500" cy="4286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ysClr val="window" lastClr="FFFFFF"/>
                </a:solidFill>
                <a:latin typeface="Calibri"/>
              </a:rPr>
              <a:t>16</a:t>
            </a:r>
            <a:endParaRPr lang="ru-RU" b="1" kern="0" dirty="0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4" name="Прямая со стрелкой 3"/>
          <p:cNvCxnSpPr>
            <a:stCxn id="9226" idx="3"/>
          </p:cNvCxnSpPr>
          <p:nvPr/>
        </p:nvCxnSpPr>
        <p:spPr>
          <a:xfrm>
            <a:off x="4708347" y="1532844"/>
            <a:ext cx="1216203" cy="43883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rot="10800000" flipV="1">
            <a:off x="7900862" y="2961656"/>
            <a:ext cx="689452" cy="29727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0800000">
            <a:off x="7962902" y="4210052"/>
            <a:ext cx="1047748" cy="36194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667125" y="2781300"/>
            <a:ext cx="1543050" cy="381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1" name="Рисунок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15"/>
          <p:cNvSpPr>
            <a:spLocks noChangeArrowheads="1"/>
          </p:cNvSpPr>
          <p:nvPr/>
        </p:nvSpPr>
        <p:spPr bwMode="auto">
          <a:xfrm>
            <a:off x="2299855" y="4867275"/>
            <a:ext cx="409698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altLang="ru-RU" sz="1600" dirty="0" smtClean="0">
                <a:cs typeface="Times New Roman" pitchFamily="18" charset="0"/>
              </a:rPr>
              <a:t>«Формирование комплексной системы обращения с твердыми коммунальными отходами на территории Кировской области»</a:t>
            </a:r>
            <a:endParaRPr lang="ru-RU" altLang="ru-RU" sz="1600" dirty="0">
              <a:latin typeface="+mn-lt"/>
              <a:cs typeface="Times New Roman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rot="5400000" flipH="1" flipV="1">
            <a:off x="4652964" y="4176714"/>
            <a:ext cx="723898" cy="48577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3486150" y="3438525"/>
            <a:ext cx="1238250" cy="72390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15"/>
          <p:cNvSpPr>
            <a:spLocks noChangeArrowheads="1"/>
          </p:cNvSpPr>
          <p:nvPr/>
        </p:nvSpPr>
        <p:spPr bwMode="auto">
          <a:xfrm>
            <a:off x="0" y="3588327"/>
            <a:ext cx="409698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altLang="ru-RU" sz="1600" dirty="0" smtClean="0">
                <a:cs typeface="Times New Roman" pitchFamily="18" charset="0"/>
              </a:rPr>
              <a:t>«Сохранение биологического разнообразия на территории </a:t>
            </a:r>
          </a:p>
          <a:p>
            <a:pPr algn="ctr">
              <a:defRPr/>
            </a:pPr>
            <a:r>
              <a:rPr lang="ru-RU" altLang="ru-RU" sz="1600" dirty="0" smtClean="0">
                <a:cs typeface="Times New Roman" pitchFamily="18" charset="0"/>
              </a:rPr>
              <a:t>Кировской области»</a:t>
            </a:r>
            <a:endParaRPr lang="ru-RU" altLang="ru-RU" sz="1600" dirty="0">
              <a:latin typeface="+mn-lt"/>
              <a:cs typeface="Times New Roman" pitchFamily="18" charset="0"/>
            </a:endParaRPr>
          </a:p>
        </p:txBody>
      </p:sp>
      <p:pic>
        <p:nvPicPr>
          <p:cNvPr id="20" name="Picture 5" descr="\\server2\Общая\Зарубина\4. ИНФОРМ. материалы по отходам\фишки\плюс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00651"/>
            <a:ext cx="1657350" cy="16573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10"/>
          <p:cNvSpPr>
            <a:spLocks noChangeArrowheads="1"/>
          </p:cNvSpPr>
          <p:nvPr/>
        </p:nvSpPr>
        <p:spPr bwMode="auto">
          <a:xfrm>
            <a:off x="2739243" y="161678"/>
            <a:ext cx="904663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Целевые показатели </a:t>
            </a:r>
            <a:r>
              <a:rPr lang="ru-RU" altLang="ru-RU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эффективности реализации государственной программы в 2019 году 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75636" y="1104406"/>
          <a:ext cx="11688233" cy="5153891"/>
        </p:xfrm>
        <a:graphic>
          <a:graphicData uri="http://schemas.openxmlformats.org/drawingml/2006/table">
            <a:tbl>
              <a:tblPr/>
              <a:tblGrid>
                <a:gridCol w="9298740"/>
                <a:gridCol w="1243129"/>
                <a:gridCol w="1146364"/>
              </a:tblGrid>
              <a:tr h="3171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Показатель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план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факт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6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водохозяйственных участков, класс качества которых (по индексу загрязнения вод) повысился, в общем количестве водохозяйственных участков, расположенных на территории субъекта Российской Федерации, 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51,72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51,72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</a:tr>
              <a:tr h="1612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водопользователей, осуществляющих использование водных объектов на основании предоставленных в установленном порядке прав пользования, к общему количеству пользователей, осуществление водопользования которыми предусматривает приобретение прав пользования водными объектами на основании договоров водопользования и решений о предоставлении водных объектов в пользование, 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99,48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97,31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74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площади особо охраняемых природных территорий в общей площади территории области, 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2,89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2,88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</a:tr>
              <a:tr h="1074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Количество нарушений сроков и порядка рассмотрения документов, представленных на государственную экологическую экспертизу, выявленных по результатам проверок контролирующими органами и вследствие обоснованных жалоб заказчика, 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061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Количество обращений юридических и физических лиц по фактам нарушения природоохранного законодательства, не обеспеченных при рассмотрении принятыми административными мерами, 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55" marR="4015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1601451" y="6438901"/>
            <a:ext cx="493184" cy="346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17</a:t>
            </a:r>
            <a:endParaRPr lang="ru-RU" b="1" dirty="0"/>
          </a:p>
        </p:txBody>
      </p:sp>
      <p:pic>
        <p:nvPicPr>
          <p:cNvPr id="18466" name="Рисунок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03200" y="1131888"/>
          <a:ext cx="11861800" cy="4977689"/>
        </p:xfrm>
        <a:graphic>
          <a:graphicData uri="http://schemas.openxmlformats.org/drawingml/2006/table">
            <a:tbl>
              <a:tblPr/>
              <a:tblGrid>
                <a:gridCol w="8965141"/>
                <a:gridCol w="1728192"/>
                <a:gridCol w="1168467"/>
              </a:tblGrid>
              <a:tr h="2636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Показатель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план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факт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755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населения, проживающего на подверженных негативному воздействию вод территориях, защищенного в результате проведения мероприятий по повышению защищенности от негативного воздействия вод, в общем количестве населения, проживающего на таких территориях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66,2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66,2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316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Количество гидротехнических сооружений с неудовлетворительным и опасным уровнем безопасности, приведенных в безопасное техническое состояние, единиц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</a:tr>
              <a:tr h="9755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гидротехнических сооружений с неудовлетворительным и опасным уровнем безопасности, приведенных в безопасное техническое состояние,  в общем количестве гидротехнических сооружений с неудовлетворительным и опасным уровнем безопасности, 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itchFamily="18" charset="0"/>
                        </a:rPr>
                        <a:t>42,9</a:t>
                      </a: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42,9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165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Численность основных видов охотничьих ресурсов: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5725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Лось, тыс. особей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Кабан, тыс. особей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Медведь, тыс. особей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менее 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более 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не менее 5,1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6,6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EBF5"/>
                    </a:solidFill>
                  </a:tcPr>
                </a:tc>
              </a:tr>
              <a:tr h="487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  использованных   водных   биологических   ресурсов   от   выданной  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квоты, %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 менее 30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71</a:t>
                      </a: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0139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itchFamily="18" charset="0"/>
                        </a:rPr>
                        <a:t>Прирост объема запасов общераспространенных полезных ископаемых, тыс. куб. метров</a:t>
                      </a: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itchFamily="18" charset="0"/>
                        </a:rPr>
                        <a:t>3135</a:t>
                      </a: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itchFamily="18" charset="0"/>
                        </a:rPr>
                        <a:t>5321</a:t>
                      </a:r>
                    </a:p>
                  </a:txBody>
                  <a:tcPr marL="40161" marR="4016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1493501" y="6356351"/>
            <a:ext cx="57150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18</a:t>
            </a:r>
            <a:endParaRPr lang="ru-RU" b="1" dirty="0"/>
          </a:p>
        </p:txBody>
      </p:sp>
      <p:pic>
        <p:nvPicPr>
          <p:cNvPr id="19498" name="Рисунок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739243" y="161678"/>
            <a:ext cx="904663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Целевые показатели </a:t>
            </a:r>
            <a:r>
              <a:rPr lang="ru-RU" altLang="ru-RU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эффективности реализации государственной программы в 2019 году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30" y="4086224"/>
            <a:ext cx="5206395" cy="254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075" y="1551625"/>
            <a:ext cx="5217356" cy="193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C:\Users\Nekrasova\Desktop\отчет за 2019 год\от специалистов\iY1391MB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36891" y="2381250"/>
            <a:ext cx="5469331" cy="3053319"/>
          </a:xfrm>
          <a:prstGeom prst="rect">
            <a:avLst/>
          </a:prstGeom>
          <a:noFill/>
        </p:spPr>
      </p:pic>
      <p:graphicFrame>
        <p:nvGraphicFramePr>
          <p:cNvPr id="3077" name="Диаграмма 22"/>
          <p:cNvGraphicFramePr>
            <a:graphicFrameLocks/>
          </p:cNvGraphicFramePr>
          <p:nvPr/>
        </p:nvGraphicFramePr>
        <p:xfrm>
          <a:off x="228600" y="4124325"/>
          <a:ext cx="5162550" cy="2019300"/>
        </p:xfrm>
        <a:graphic>
          <a:graphicData uri="http://schemas.openxmlformats.org/presentationml/2006/ole">
            <p:oleObj spid="_x0000_s3077" name="Worksheet" r:id="rId6" imgW="5162411" imgH="2019131" progId="Excel.Sheet.8">
              <p:embed/>
            </p:oleObj>
          </a:graphicData>
        </a:graphic>
      </p:graphicFrame>
      <p:graphicFrame>
        <p:nvGraphicFramePr>
          <p:cNvPr id="3074" name="Диаграмма 2"/>
          <p:cNvGraphicFramePr>
            <a:graphicFrameLocks/>
          </p:cNvGraphicFramePr>
          <p:nvPr/>
        </p:nvGraphicFramePr>
        <p:xfrm>
          <a:off x="219075" y="1524000"/>
          <a:ext cx="4772025" cy="2419350"/>
        </p:xfrm>
        <a:graphic>
          <a:graphicData uri="http://schemas.openxmlformats.org/presentationml/2006/ole">
            <p:oleObj spid="_x0000_s3074" name="Worksheet" r:id="rId7" imgW="4791035" imgH="1638196" progId="Excel.Sheet.8">
              <p:embed/>
            </p:oleObj>
          </a:graphicData>
        </a:graphic>
      </p:graphicFrame>
      <p:sp>
        <p:nvSpPr>
          <p:cNvPr id="12295" name="TextBox 3"/>
          <p:cNvSpPr txBox="1">
            <a:spLocks noChangeArrowheads="1"/>
          </p:cNvSpPr>
          <p:nvPr/>
        </p:nvSpPr>
        <p:spPr bwMode="auto">
          <a:xfrm>
            <a:off x="6321702" y="1321441"/>
            <a:ext cx="5473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400" b="1" dirty="0" smtClean="0">
                <a:latin typeface="+mj-lt"/>
              </a:rPr>
              <a:t>Доля водопользователей, осуществляющих использование водных объектов на основании предоставленных в установленном порядке прав пользования</a:t>
            </a:r>
            <a:r>
              <a:rPr lang="ru-RU" sz="1400" b="1" dirty="0" smtClean="0">
                <a:latin typeface="+mj-lt"/>
                <a:cs typeface="Times New Roman" pitchFamily="18" charset="0"/>
              </a:rPr>
              <a:t>, %</a:t>
            </a:r>
          </a:p>
        </p:txBody>
      </p:sp>
      <p:sp>
        <p:nvSpPr>
          <p:cNvPr id="10254" name="Rectangle 10"/>
          <p:cNvSpPr>
            <a:spLocks noChangeArrowheads="1"/>
          </p:cNvSpPr>
          <p:nvPr/>
        </p:nvSpPr>
        <p:spPr bwMode="auto">
          <a:xfrm>
            <a:off x="2804584" y="115889"/>
            <a:ext cx="9387416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Динамика некоторых целевых показателей </a:t>
            </a:r>
          </a:p>
          <a:p>
            <a:pPr algn="ctr">
              <a:defRPr/>
            </a:pPr>
            <a:r>
              <a:rPr lang="ru-RU" altLang="ru-RU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реализации государственной программы</a:t>
            </a:r>
          </a:p>
        </p:txBody>
      </p:sp>
      <p:sp>
        <p:nvSpPr>
          <p:cNvPr id="12301" name="TextBox 21"/>
          <p:cNvSpPr txBox="1">
            <a:spLocks noChangeArrowheads="1"/>
          </p:cNvSpPr>
          <p:nvPr/>
        </p:nvSpPr>
        <p:spPr bwMode="auto">
          <a:xfrm>
            <a:off x="280336" y="3596576"/>
            <a:ext cx="524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400" b="1" dirty="0" smtClean="0">
                <a:latin typeface="+mj-lt"/>
                <a:cs typeface="Times New Roman" pitchFamily="18" charset="0"/>
              </a:rPr>
              <a:t>Доля использования водных биологических</a:t>
            </a:r>
          </a:p>
          <a:p>
            <a:pPr algn="ctr" eaLnBrk="1" hangingPunct="1">
              <a:defRPr/>
            </a:pPr>
            <a:r>
              <a:rPr lang="ru-RU" sz="1400" b="1" dirty="0" smtClean="0">
                <a:latin typeface="+mj-lt"/>
                <a:cs typeface="Times New Roman" pitchFamily="18" charset="0"/>
              </a:rPr>
              <a:t> ресурсов от выданной квоты, %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527367" y="6356351"/>
            <a:ext cx="57150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19</a:t>
            </a:r>
            <a:endParaRPr lang="ru-RU" b="1" dirty="0"/>
          </a:p>
        </p:txBody>
      </p:sp>
      <p:pic>
        <p:nvPicPr>
          <p:cNvPr id="3088" name="Рисунок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Диаграмма 22"/>
          <p:cNvGraphicFramePr>
            <a:graphicFrameLocks/>
          </p:cNvGraphicFramePr>
          <p:nvPr/>
        </p:nvGraphicFramePr>
        <p:xfrm>
          <a:off x="6248400" y="2962276"/>
          <a:ext cx="5467350" cy="2476500"/>
        </p:xfrm>
        <a:graphic>
          <a:graphicData uri="http://schemas.openxmlformats.org/presentationml/2006/ole">
            <p:oleObj spid="_x0000_s3078" name="Worksheet" r:id="rId9" imgW="5467445" imgH="2066879" progId="Excel.Sheet.8">
              <p:embed/>
            </p:oleObj>
          </a:graphicData>
        </a:graphic>
      </p:graphicFrame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0" y="653351"/>
            <a:ext cx="52451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ru-RU" sz="1400" b="1" dirty="0" smtClean="0">
                <a:latin typeface="+mj-lt"/>
                <a:cs typeface="Times New Roman" pitchFamily="18" charset="0"/>
              </a:rPr>
              <a:t>Доля гидротехнических сооружений </a:t>
            </a:r>
          </a:p>
          <a:p>
            <a:pPr lvl="0" algn="ctr" eaLnBrk="1" hangingPunct="1">
              <a:defRPr/>
            </a:pPr>
            <a:r>
              <a:rPr lang="ru-RU" sz="1400" b="1" dirty="0" smtClean="0">
                <a:latin typeface="+mj-lt"/>
                <a:cs typeface="Times New Roman" pitchFamily="18" charset="0"/>
              </a:rPr>
              <a:t>с неудовлетворительным и опасным уровнем безопасности, приведенных в безопасное</a:t>
            </a:r>
          </a:p>
          <a:p>
            <a:pPr lvl="0" algn="ctr" eaLnBrk="1" hangingPunct="1">
              <a:defRPr/>
            </a:pPr>
            <a:r>
              <a:rPr lang="ru-RU" sz="1400" b="1" dirty="0" smtClean="0">
                <a:latin typeface="+mj-lt"/>
                <a:cs typeface="Times New Roman" pitchFamily="18" charset="0"/>
              </a:rPr>
              <a:t> техническое состояние, %</a:t>
            </a:r>
            <a:endParaRPr lang="ru-RU" sz="1400" b="1" dirty="0" smtClean="0">
              <a:latin typeface="+mj-lt"/>
              <a:ea typeface="Calibri" panose="020F0502020204030204" pitchFamily="34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1400" b="1" dirty="0" smtClean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2667121" y="231415"/>
            <a:ext cx="832061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Цели и задачи государственной программы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48700" y="2926898"/>
            <a:ext cx="354330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39184" y="2324101"/>
            <a:ext cx="8600016" cy="35718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8259" y="2473325"/>
            <a:ext cx="81237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algn="just">
              <a:defRPr/>
            </a:pPr>
            <a:r>
              <a:rPr lang="ru-RU" alt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Задачи:</a:t>
            </a:r>
          </a:p>
          <a:p>
            <a:pPr marL="542925" indent="-271463">
              <a:buFont typeface="Arial" pitchFamily="34" charset="0"/>
              <a:buChar char="•"/>
              <a:defRPr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обеспечение охраны окружающей среды и экологической безопасности;</a:t>
            </a:r>
          </a:p>
          <a:p>
            <a:pPr marL="542925" indent="-271463">
              <a:buFont typeface="Arial" pitchFamily="34" charset="0"/>
              <a:buChar char="•"/>
              <a:defRPr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обеспечение охраны и рационального использования минерально-сырьевой базы;</a:t>
            </a:r>
          </a:p>
          <a:p>
            <a:pPr marL="542925" indent="-271463">
              <a:buFont typeface="Arial" pitchFamily="34" charset="0"/>
              <a:buChar char="•"/>
              <a:defRPr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уменьшение негативного воздействия отходов на окружающую среду;</a:t>
            </a:r>
          </a:p>
          <a:p>
            <a:pPr marL="542925" indent="-271463">
              <a:buFont typeface="Arial" pitchFamily="34" charset="0"/>
              <a:buChar char="•"/>
              <a:defRPr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обеспечение безопасной эксплуатации</a:t>
            </a:r>
            <a:r>
              <a:rPr lang="en-US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сооружений водохозяйственного комплекса Кировской области;</a:t>
            </a:r>
          </a:p>
          <a:p>
            <a:pPr marL="542925" indent="-271463">
              <a:buFont typeface="Arial" pitchFamily="34" charset="0"/>
              <a:buChar char="•"/>
              <a:defRPr/>
            </a:pP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обеспечение охраны и рационального</a:t>
            </a:r>
            <a:r>
              <a:rPr lang="en-US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использования животного мира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8125" y="1144810"/>
            <a:ext cx="11588218" cy="9057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31" name="Прямоугольник 5"/>
          <p:cNvSpPr>
            <a:spLocks noChangeArrowheads="1"/>
          </p:cNvSpPr>
          <p:nvPr/>
        </p:nvSpPr>
        <p:spPr bwMode="auto">
          <a:xfrm>
            <a:off x="276226" y="1245530"/>
            <a:ext cx="114585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indent="324000" algn="just">
              <a:defRPr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Цель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–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повышение уровня экологической безопасности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граждан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и сохранение природных систем, развитие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и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рациональное использование природных ресурсов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514667" y="6340476"/>
            <a:ext cx="571500" cy="4286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ysClr val="window" lastClr="FFFFFF"/>
                </a:solidFill>
                <a:latin typeface="Calibri"/>
              </a:rPr>
              <a:t>2</a:t>
            </a:r>
          </a:p>
        </p:txBody>
      </p:sp>
      <p:pic>
        <p:nvPicPr>
          <p:cNvPr id="17418" name="Рисунок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0" name="Object 4"/>
          <p:cNvGraphicFramePr>
            <a:graphicFrameLocks/>
          </p:cNvGraphicFramePr>
          <p:nvPr/>
        </p:nvGraphicFramePr>
        <p:xfrm>
          <a:off x="581025" y="2286001"/>
          <a:ext cx="5305425" cy="2019300"/>
        </p:xfrm>
        <a:graphic>
          <a:graphicData uri="http://schemas.openxmlformats.org/presentationml/2006/ole">
            <p:oleObj spid="_x0000_s4100" name="Worksheet" r:id="rId3" imgW="5305275" imgH="1571488" progId="Excel.Sheet.8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/>
          </p:cNvGraphicFramePr>
          <p:nvPr/>
        </p:nvGraphicFramePr>
        <p:xfrm>
          <a:off x="504825" y="542925"/>
          <a:ext cx="5067300" cy="1676400"/>
        </p:xfrm>
        <a:graphic>
          <a:graphicData uri="http://schemas.openxmlformats.org/presentationml/2006/ole">
            <p:oleObj spid="_x0000_s4099" name="Worksheet" r:id="rId4" imgW="5067285" imgH="1314489" progId="Excel.Sheet.8">
              <p:embed/>
            </p:oleObj>
          </a:graphicData>
        </a:graphic>
      </p:graphicFrame>
      <p:pic>
        <p:nvPicPr>
          <p:cNvPr id="4101" name="Picture 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20642" y="4751389"/>
            <a:ext cx="3551767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7"/>
          <p:cNvPicPr>
            <a:picLocks noChangeAspect="1" noChangeArrowheads="1"/>
          </p:cNvPicPr>
          <p:nvPr/>
        </p:nvPicPr>
        <p:blipFill>
          <a:blip r:embed="rId6"/>
          <a:srcRect r="2917" b="8176"/>
          <a:stretch>
            <a:fillRect/>
          </a:stretch>
        </p:blipFill>
        <p:spPr bwMode="auto">
          <a:xfrm>
            <a:off x="7355417" y="2598739"/>
            <a:ext cx="3181349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3"/>
          <p:cNvPicPr>
            <a:picLocks noChangeAspect="1" noChangeArrowheads="1"/>
          </p:cNvPicPr>
          <p:nvPr/>
        </p:nvPicPr>
        <p:blipFill>
          <a:blip r:embed="rId7"/>
          <a:srcRect l="6468" t="13272" r="4646" b="14066"/>
          <a:stretch>
            <a:fillRect/>
          </a:stretch>
        </p:blipFill>
        <p:spPr bwMode="auto">
          <a:xfrm>
            <a:off x="8677275" y="935038"/>
            <a:ext cx="3299883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141135" y="255589"/>
            <a:ext cx="7952316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Динамика численности основных </a:t>
            </a:r>
          </a:p>
          <a:p>
            <a:pPr algn="ctr">
              <a:defRPr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видов охотничьих ресурсов, тыс. особей</a:t>
            </a:r>
          </a:p>
        </p:txBody>
      </p:sp>
      <p:graphicFrame>
        <p:nvGraphicFramePr>
          <p:cNvPr id="4098" name="Диаграмма 2"/>
          <p:cNvGraphicFramePr>
            <a:graphicFrameLocks/>
          </p:cNvGraphicFramePr>
          <p:nvPr/>
        </p:nvGraphicFramePr>
        <p:xfrm>
          <a:off x="514350" y="4419600"/>
          <a:ext cx="5334000" cy="2295525"/>
        </p:xfrm>
        <a:graphic>
          <a:graphicData uri="http://schemas.openxmlformats.org/presentationml/2006/ole">
            <p:oleObj spid="_x0000_s4098" name="Worksheet" r:id="rId8" imgW="5677002" imgH="1952775" progId="Excel.Sheet.8">
              <p:embed/>
            </p:oleObj>
          </a:graphicData>
        </a:graphic>
      </p:graphicFrame>
      <p:sp>
        <p:nvSpPr>
          <p:cNvPr id="13321" name="TextBox 2"/>
          <p:cNvSpPr txBox="1">
            <a:spLocks noChangeArrowheads="1"/>
          </p:cNvSpPr>
          <p:nvPr/>
        </p:nvSpPr>
        <p:spPr bwMode="auto">
          <a:xfrm>
            <a:off x="7429500" y="1309689"/>
            <a:ext cx="8386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b="1" dirty="0" smtClean="0">
                <a:latin typeface="+mn-lt"/>
                <a:cs typeface="Times New Roman" pitchFamily="18" charset="0"/>
              </a:rPr>
              <a:t>кабан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523134" y="6326189"/>
            <a:ext cx="571500" cy="4286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ysClr val="window" lastClr="FFFFFF"/>
                </a:solidFill>
                <a:latin typeface="Calibri"/>
              </a:rPr>
              <a:t>20</a:t>
            </a:r>
            <a:endParaRPr lang="ru-RU" b="1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4107" name="Рисунок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Box 2"/>
          <p:cNvSpPr txBox="1">
            <a:spLocks noChangeArrowheads="1"/>
          </p:cNvSpPr>
          <p:nvPr/>
        </p:nvSpPr>
        <p:spPr bwMode="auto">
          <a:xfrm>
            <a:off x="6142568" y="3073400"/>
            <a:ext cx="1186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b="1" dirty="0" smtClean="0">
                <a:latin typeface="+mn-lt"/>
                <a:cs typeface="Times New Roman" pitchFamily="18" charset="0"/>
              </a:rPr>
              <a:t>медведь</a:t>
            </a:r>
          </a:p>
        </p:txBody>
      </p:sp>
      <p:sp>
        <p:nvSpPr>
          <p:cNvPr id="13325" name="TextBox 2"/>
          <p:cNvSpPr txBox="1">
            <a:spLocks noChangeArrowheads="1"/>
          </p:cNvSpPr>
          <p:nvPr/>
        </p:nvSpPr>
        <p:spPr bwMode="auto">
          <a:xfrm>
            <a:off x="7738534" y="5302250"/>
            <a:ext cx="736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b="1" dirty="0" smtClean="0">
                <a:latin typeface="+mn-lt"/>
                <a:cs typeface="Times New Roman" pitchFamily="18" charset="0"/>
              </a:rPr>
              <a:t>лось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11"/>
          <p:cNvSpPr>
            <a:spLocks noChangeArrowheads="1"/>
          </p:cNvSpPr>
          <p:nvPr/>
        </p:nvSpPr>
        <p:spPr bwMode="auto">
          <a:xfrm>
            <a:off x="239184" y="1412876"/>
            <a:ext cx="508846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92693" y="180975"/>
            <a:ext cx="10471149" cy="40318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3200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Министерство </a:t>
            </a:r>
            <a:r>
              <a:rPr lang="ru-RU" altLang="ru-RU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охраны </a:t>
            </a:r>
            <a:endParaRPr lang="ru-RU" altLang="ru-RU" sz="3200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окружающей </a:t>
            </a:r>
            <a:r>
              <a:rPr lang="ru-RU" altLang="ru-RU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среды Кировской </a:t>
            </a:r>
            <a:r>
              <a:rPr lang="ru-RU" altLang="ru-RU" sz="32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области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altLang="ru-RU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altLang="ru-RU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Красноармейская, 17</a:t>
            </a:r>
            <a:br>
              <a:rPr lang="ru-RU" altLang="ru-RU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altLang="ru-RU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тел. </a:t>
            </a:r>
            <a:r>
              <a:rPr lang="ru-RU" altLang="ru-RU" sz="32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27-27-37 (доб.3700)</a:t>
            </a:r>
            <a:r>
              <a:rPr lang="ru-RU" altLang="ru-RU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altLang="ru-RU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altLang="ru-RU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е-</a:t>
            </a:r>
            <a:r>
              <a:rPr lang="en-US" altLang="ru-RU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mail: depgreen43@mail.ru</a:t>
            </a:r>
            <a:r>
              <a:rPr lang="ru-RU" altLang="ru-RU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/>
            </a:r>
            <a:br>
              <a:rPr lang="ru-RU" altLang="ru-RU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altLang="ru-RU" sz="32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сайт: </a:t>
            </a:r>
            <a:r>
              <a:rPr lang="en-US" sz="32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http</a:t>
            </a:r>
            <a:r>
              <a:rPr lang="en-US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://priroda.kirovreg.ru</a:t>
            </a:r>
            <a:endParaRPr lang="ru-RU" sz="3200" b="1" kern="10" dirty="0">
              <a:ln w="9525">
                <a:noFill/>
                <a:round/>
                <a:headEnd/>
                <a:tailEnd/>
              </a:ln>
              <a:solidFill>
                <a:schemeClr val="tx1"/>
              </a:solidFill>
              <a:latin typeface="+mn-lt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6" name="Picture 2"/>
          <p:cNvPicPr/>
          <p:nvPr/>
        </p:nvPicPr>
        <p:blipFill>
          <a:blip r:embed="rId2" cstate="print"/>
          <a:srcRect t="3546" r="735" b="3806"/>
          <a:stretch/>
        </p:blipFill>
        <p:spPr>
          <a:xfrm>
            <a:off x="1095375" y="4105275"/>
            <a:ext cx="9820275" cy="2752725"/>
          </a:xfrm>
          <a:prstGeom prst="rect">
            <a:avLst/>
          </a:prstGeom>
          <a:ln w="9360">
            <a:noFill/>
          </a:ln>
          <a:effectLst>
            <a:softEdge rad="5207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13"/>
          <p:cNvSpPr>
            <a:spLocks noChangeArrowheads="1"/>
          </p:cNvSpPr>
          <p:nvPr/>
        </p:nvSpPr>
        <p:spPr bwMode="auto">
          <a:xfrm>
            <a:off x="2686051" y="66675"/>
            <a:ext cx="9192684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Подпрограмма «Развитие водохозяйственного </a:t>
            </a:r>
            <a:endParaRPr lang="ru-RU" altLang="ru-RU" sz="2200" b="1" dirty="0" smtClean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комплекса </a:t>
            </a:r>
            <a:r>
              <a:rPr lang="ru-RU" altLang="ru-RU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Кировской области</a:t>
            </a:r>
            <a:r>
              <a:rPr lang="ru-RU" altLang="ru-RU" sz="22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»</a:t>
            </a:r>
            <a:endParaRPr lang="ru-RU" altLang="ru-RU" sz="2200" b="1" dirty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295" name="Rectangle 14"/>
          <p:cNvSpPr>
            <a:spLocks noChangeArrowheads="1"/>
          </p:cNvSpPr>
          <p:nvPr/>
        </p:nvSpPr>
        <p:spPr bwMode="auto">
          <a:xfrm>
            <a:off x="6020171" y="937244"/>
            <a:ext cx="5648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Продолжены работы по берегоукреплению </a:t>
            </a:r>
          </a:p>
          <a:p>
            <a:pPr algn="ctr">
              <a:defRPr/>
            </a:pPr>
            <a:r>
              <a:rPr lang="ru-RU" alt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р. Тойменка в г. Вятские Поляны </a:t>
            </a:r>
          </a:p>
        </p:txBody>
      </p:sp>
      <p:sp>
        <p:nvSpPr>
          <p:cNvPr id="20485" name="Text Box 28"/>
          <p:cNvSpPr txBox="1">
            <a:spLocks noChangeArrowheads="1"/>
          </p:cNvSpPr>
          <p:nvPr/>
        </p:nvSpPr>
        <p:spPr bwMode="auto">
          <a:xfrm>
            <a:off x="10847917" y="3027363"/>
            <a:ext cx="134408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  <p:sp>
        <p:nvSpPr>
          <p:cNvPr id="12303" name="Rectangle 14"/>
          <p:cNvSpPr>
            <a:spLocks noChangeArrowheads="1"/>
          </p:cNvSpPr>
          <p:nvPr/>
        </p:nvSpPr>
        <p:spPr bwMode="auto">
          <a:xfrm>
            <a:off x="142875" y="1471839"/>
            <a:ext cx="600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Разработана проектная документация на капитальный ремонт гидроузла Шошминского водохранилища </a:t>
            </a:r>
            <a:endParaRPr lang="ru-RU" alt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в </a:t>
            </a:r>
            <a:r>
              <a:rPr lang="ru-RU" alt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м. Опытное Поле Яранского района</a:t>
            </a:r>
          </a:p>
        </p:txBody>
      </p:sp>
      <p:sp>
        <p:nvSpPr>
          <p:cNvPr id="20487" name="Text Box 28"/>
          <p:cNvSpPr txBox="1">
            <a:spLocks noChangeArrowheads="1"/>
          </p:cNvSpPr>
          <p:nvPr/>
        </p:nvSpPr>
        <p:spPr bwMode="auto">
          <a:xfrm>
            <a:off x="4286251" y="4786313"/>
            <a:ext cx="119591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  <p:sp>
        <p:nvSpPr>
          <p:cNvPr id="20488" name="Text Box 29"/>
          <p:cNvSpPr txBox="1">
            <a:spLocks noChangeArrowheads="1"/>
          </p:cNvSpPr>
          <p:nvPr/>
        </p:nvSpPr>
        <p:spPr bwMode="auto">
          <a:xfrm>
            <a:off x="3064934" y="4665663"/>
            <a:ext cx="134408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1430001" y="6302376"/>
            <a:ext cx="57150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20490" name="Text Box 28"/>
          <p:cNvSpPr txBox="1">
            <a:spLocks noChangeArrowheads="1"/>
          </p:cNvSpPr>
          <p:nvPr/>
        </p:nvSpPr>
        <p:spPr bwMode="auto">
          <a:xfrm>
            <a:off x="8096251" y="3643313"/>
            <a:ext cx="130598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pic>
        <p:nvPicPr>
          <p:cNvPr id="20491" name="Рисунок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2" name="AutoShape 20" descr="https://apf.mail.ru/cgi-bin/readmsg?id=15668899480061337175;0;5&amp;exif=1&amp;full=1&amp;x-email=upravvoda%40mail.ru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493" name="AutoShape 22" descr="https://apf.mail.ru/cgi-bin/readmsg?id=15668899480061337175;0;5&amp;exif=1&amp;full=1&amp;x-email=upravvoda%40mail.ru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494" name="Text Box 28"/>
          <p:cNvSpPr txBox="1">
            <a:spLocks noChangeArrowheads="1"/>
          </p:cNvSpPr>
          <p:nvPr/>
        </p:nvSpPr>
        <p:spPr bwMode="auto">
          <a:xfrm>
            <a:off x="3268134" y="3000376"/>
            <a:ext cx="119591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  <p:sp>
        <p:nvSpPr>
          <p:cNvPr id="20495" name="Text Box 28"/>
          <p:cNvSpPr txBox="1">
            <a:spLocks noChangeArrowheads="1"/>
          </p:cNvSpPr>
          <p:nvPr/>
        </p:nvSpPr>
        <p:spPr bwMode="auto">
          <a:xfrm>
            <a:off x="4381500" y="4714876"/>
            <a:ext cx="119591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</p:txBody>
      </p:sp>
      <p:pic>
        <p:nvPicPr>
          <p:cNvPr id="22" name="Picture 2" descr="\\Server1\водный отдел\ПАВОДОК\Паводок 2016\ГТС Шошма Яранского района 12.04.2016\От Иванова С.Ю. 14.04.2016\DSC00001.JPG"/>
          <p:cNvPicPr/>
          <p:nvPr/>
        </p:nvPicPr>
        <p:blipFill>
          <a:blip r:embed="rId3"/>
          <a:srcRect t="9091" r="2289" b="12269"/>
          <a:stretch>
            <a:fillRect/>
          </a:stretch>
        </p:blipFill>
        <p:spPr bwMode="auto">
          <a:xfrm>
            <a:off x="450028" y="2488314"/>
            <a:ext cx="4938896" cy="27025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9" descr="D:\Соловьев\Проекты\Внебюджет\2015\Тойменка\1\IMG_43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2952" y="1512621"/>
            <a:ext cx="4480461" cy="26657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99" name="Text Box 29"/>
          <p:cNvSpPr txBox="1">
            <a:spLocks noChangeArrowheads="1"/>
          </p:cNvSpPr>
          <p:nvPr/>
        </p:nvSpPr>
        <p:spPr bwMode="auto">
          <a:xfrm>
            <a:off x="6005575" y="3719515"/>
            <a:ext cx="1714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chemeClr val="bg1"/>
                </a:solidFill>
                <a:cs typeface="Times New Roman" pitchFamily="18" charset="0"/>
              </a:rPr>
              <a:t>2016 год</a:t>
            </a:r>
          </a:p>
        </p:txBody>
      </p:sp>
      <p:pic>
        <p:nvPicPr>
          <p:cNvPr id="27" name="Рисунок 26" descr="\\Server1\общая\Гонцова Т.В\ФОТО Тойменка\23082018518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63413" y="3620738"/>
            <a:ext cx="4587889" cy="25383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00" name="Прямоугольник 28"/>
          <p:cNvSpPr>
            <a:spLocks noChangeArrowheads="1"/>
          </p:cNvSpPr>
          <p:nvPr/>
        </p:nvSpPr>
        <p:spPr bwMode="auto">
          <a:xfrm>
            <a:off x="7256318" y="5726320"/>
            <a:ext cx="9980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>
                <a:solidFill>
                  <a:schemeClr val="bg1"/>
                </a:solidFill>
                <a:cs typeface="Times New Roman" pitchFamily="18" charset="0"/>
              </a:rPr>
              <a:t>2019 год</a:t>
            </a:r>
          </a:p>
        </p:txBody>
      </p:sp>
      <p:sp>
        <p:nvSpPr>
          <p:cNvPr id="20" name="Овал 19"/>
          <p:cNvSpPr/>
          <p:nvPr/>
        </p:nvSpPr>
        <p:spPr bwMode="auto">
          <a:xfrm>
            <a:off x="177851" y="1772402"/>
            <a:ext cx="287338" cy="2873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32000" tIns="108000" anchor="ctr"/>
          <a:lstStyle/>
          <a:p>
            <a:pPr marL="571500" indent="-571500"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140501" y="1019927"/>
            <a:ext cx="287338" cy="2873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32000" tIns="108000" anchor="ctr"/>
          <a:lstStyle/>
          <a:p>
            <a:pPr marL="571500" indent="-571500"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6762749" y="6273225"/>
            <a:ext cx="458226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Степень технической готовности </a:t>
            </a:r>
          </a:p>
          <a:p>
            <a:pPr algn="ctr">
              <a:defRPr/>
            </a:pPr>
            <a:r>
              <a:rPr lang="ru-RU" alt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объекта составляет </a:t>
            </a:r>
            <a:r>
              <a:rPr lang="ru-RU" altLang="ru-RU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84,2%</a:t>
            </a:r>
            <a:endParaRPr lang="ru-RU" altLang="ru-RU" sz="16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4"/>
          <p:cNvSpPr>
            <a:spLocks noChangeArrowheads="1"/>
          </p:cNvSpPr>
          <p:nvPr/>
        </p:nvSpPr>
        <p:spPr bwMode="auto">
          <a:xfrm>
            <a:off x="6221434" y="190500"/>
            <a:ext cx="54292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b="1" dirty="0" smtClean="0">
                <a:latin typeface="+mn-lt"/>
                <a:cs typeface="Times New Roman" pitchFamily="18" charset="0"/>
              </a:rPr>
              <a:t>Проведены подготовительные работы </a:t>
            </a:r>
          </a:p>
          <a:p>
            <a:pPr algn="ctr">
              <a:defRPr/>
            </a:pPr>
            <a:r>
              <a:rPr lang="ru-RU" altLang="ru-RU" sz="1600" b="1" dirty="0" smtClean="0">
                <a:latin typeface="+mn-lt"/>
                <a:cs typeface="Times New Roman" pitchFamily="18" charset="0"/>
              </a:rPr>
              <a:t>по капитальному </a:t>
            </a:r>
            <a:r>
              <a:rPr lang="ru-RU" altLang="ru-RU" sz="1600" b="1" dirty="0">
                <a:latin typeface="+mn-lt"/>
                <a:cs typeface="Times New Roman" pitchFamily="18" charset="0"/>
              </a:rPr>
              <a:t>ремонту гидроузла на р. Лумпун у дер. Заякинцы Унинского района</a:t>
            </a:r>
          </a:p>
        </p:txBody>
      </p:sp>
      <p:sp>
        <p:nvSpPr>
          <p:cNvPr id="22533" name="Text Box 28"/>
          <p:cNvSpPr txBox="1">
            <a:spLocks noChangeArrowheads="1"/>
          </p:cNvSpPr>
          <p:nvPr/>
        </p:nvSpPr>
        <p:spPr bwMode="auto">
          <a:xfrm>
            <a:off x="10847917" y="3027363"/>
            <a:ext cx="134408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  <p:sp>
        <p:nvSpPr>
          <p:cNvPr id="22534" name="Text Box 29"/>
          <p:cNvSpPr txBox="1">
            <a:spLocks noChangeArrowheads="1"/>
          </p:cNvSpPr>
          <p:nvPr/>
        </p:nvSpPr>
        <p:spPr bwMode="auto">
          <a:xfrm>
            <a:off x="10733617" y="4646613"/>
            <a:ext cx="134408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872" y="1750497"/>
            <a:ext cx="4783667" cy="1928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303" name="Rectangle 14"/>
          <p:cNvSpPr>
            <a:spLocks noChangeArrowheads="1"/>
          </p:cNvSpPr>
          <p:nvPr/>
        </p:nvSpPr>
        <p:spPr bwMode="auto">
          <a:xfrm>
            <a:off x="0" y="849993"/>
            <a:ext cx="55101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Завершены работы по капитальному ремонту гидроузла на р. Ройка у с. Большой Рой </a:t>
            </a:r>
            <a:endParaRPr lang="ru-RU" alt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Уржумского</a:t>
            </a:r>
            <a:r>
              <a:rPr lang="ru-RU" alt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района</a:t>
            </a:r>
          </a:p>
        </p:txBody>
      </p:sp>
      <p:sp>
        <p:nvSpPr>
          <p:cNvPr id="22537" name="Text Box 28"/>
          <p:cNvSpPr txBox="1">
            <a:spLocks noChangeArrowheads="1"/>
          </p:cNvSpPr>
          <p:nvPr/>
        </p:nvSpPr>
        <p:spPr bwMode="auto">
          <a:xfrm>
            <a:off x="4286251" y="4786313"/>
            <a:ext cx="119591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  <p:sp>
        <p:nvSpPr>
          <p:cNvPr id="22538" name="Text Box 29"/>
          <p:cNvSpPr txBox="1">
            <a:spLocks noChangeArrowheads="1"/>
          </p:cNvSpPr>
          <p:nvPr/>
        </p:nvSpPr>
        <p:spPr bwMode="auto">
          <a:xfrm>
            <a:off x="3064934" y="4665663"/>
            <a:ext cx="134408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1430001" y="6302376"/>
            <a:ext cx="57150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22540" name="Text Box 28"/>
          <p:cNvSpPr txBox="1">
            <a:spLocks noChangeArrowheads="1"/>
          </p:cNvSpPr>
          <p:nvPr/>
        </p:nvSpPr>
        <p:spPr bwMode="auto">
          <a:xfrm>
            <a:off x="10820401" y="4818063"/>
            <a:ext cx="134408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pic>
        <p:nvPicPr>
          <p:cNvPr id="22541" name="Рисунок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2" name="AutoShape 20" descr="https://apf.mail.ru/cgi-bin/readmsg?id=15668899480061337175;0;5&amp;exif=1&amp;full=1&amp;x-email=upravvoda%40mail.ru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43" name="AutoShape 22" descr="https://apf.mail.ru/cgi-bin/readmsg?id=15668899480061337175;0;5&amp;exif=1&amp;full=1&amp;x-email=upravvoda%40mail.ru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2544" name="Picture 23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 l="2660" t="20518" r="33350" b="38680"/>
          <a:stretch>
            <a:fillRect/>
          </a:stretch>
        </p:blipFill>
        <p:spPr bwMode="auto">
          <a:xfrm>
            <a:off x="190500" y="3893066"/>
            <a:ext cx="4827713" cy="20327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45" name="Text Box 28"/>
          <p:cNvSpPr txBox="1">
            <a:spLocks noChangeArrowheads="1"/>
          </p:cNvSpPr>
          <p:nvPr/>
        </p:nvSpPr>
        <p:spPr bwMode="auto">
          <a:xfrm>
            <a:off x="304800" y="3252479"/>
            <a:ext cx="10477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 dirty="0">
                <a:solidFill>
                  <a:schemeClr val="bg1"/>
                </a:solidFill>
                <a:cs typeface="Times New Roman" pitchFamily="18" charset="0"/>
              </a:rPr>
              <a:t>2017 год</a:t>
            </a:r>
          </a:p>
        </p:txBody>
      </p:sp>
      <p:sp>
        <p:nvSpPr>
          <p:cNvPr id="22546" name="Text Box 28"/>
          <p:cNvSpPr txBox="1">
            <a:spLocks noChangeArrowheads="1"/>
          </p:cNvSpPr>
          <p:nvPr/>
        </p:nvSpPr>
        <p:spPr bwMode="auto">
          <a:xfrm>
            <a:off x="210417" y="5517450"/>
            <a:ext cx="9516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 dirty="0">
                <a:solidFill>
                  <a:schemeClr val="bg1"/>
                </a:solidFill>
                <a:cs typeface="Times New Roman" pitchFamily="18" charset="0"/>
              </a:rPr>
              <a:t>2019 год</a:t>
            </a:r>
          </a:p>
        </p:txBody>
      </p:sp>
      <p:pic>
        <p:nvPicPr>
          <p:cNvPr id="19" name="Picture 3" descr="2014-07-04 Заякинцы Уни 007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6360968" y="1025730"/>
            <a:ext cx="4884964" cy="2532771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21" name="Picture 2" descr="\\server2\Общая\Гонцова Т.В\Фото в презентацию\IMG_79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88802" y="3710298"/>
            <a:ext cx="4883149" cy="274637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22549" name="Прямоугольник 21"/>
          <p:cNvSpPr>
            <a:spLocks noChangeArrowheads="1"/>
          </p:cNvSpPr>
          <p:nvPr/>
        </p:nvSpPr>
        <p:spPr bwMode="auto">
          <a:xfrm>
            <a:off x="6456837" y="3205968"/>
            <a:ext cx="9253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 dirty="0">
                <a:solidFill>
                  <a:schemeClr val="bg1"/>
                </a:solidFill>
                <a:cs typeface="Times New Roman" pitchFamily="18" charset="0"/>
              </a:rPr>
              <a:t>2015 год</a:t>
            </a:r>
          </a:p>
        </p:txBody>
      </p:sp>
      <p:sp>
        <p:nvSpPr>
          <p:cNvPr id="22550" name="Прямоугольник 22"/>
          <p:cNvSpPr>
            <a:spLocks noChangeArrowheads="1"/>
          </p:cNvSpPr>
          <p:nvPr/>
        </p:nvSpPr>
        <p:spPr bwMode="auto">
          <a:xfrm>
            <a:off x="6498154" y="6058087"/>
            <a:ext cx="9253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 b="1" dirty="0">
                <a:solidFill>
                  <a:schemeClr val="bg1"/>
                </a:solidFill>
                <a:cs typeface="Times New Roman" pitchFamily="18" charset="0"/>
              </a:rPr>
              <a:t>2019 год</a:t>
            </a:r>
          </a:p>
        </p:txBody>
      </p:sp>
      <p:sp>
        <p:nvSpPr>
          <p:cNvPr id="22" name="Овал 21"/>
          <p:cNvSpPr/>
          <p:nvPr/>
        </p:nvSpPr>
        <p:spPr bwMode="auto">
          <a:xfrm>
            <a:off x="168326" y="1162802"/>
            <a:ext cx="287338" cy="28499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32000" tIns="108000" anchor="ctr"/>
          <a:lstStyle/>
          <a:p>
            <a:pPr marL="571500" indent="-571500"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6026201" y="467477"/>
            <a:ext cx="287338" cy="2873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32000" tIns="108000" anchor="ctr"/>
          <a:lstStyle/>
          <a:p>
            <a:pPr marL="571500" indent="-571500"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6244167" y="3860800"/>
            <a:ext cx="609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/>
          </a:p>
        </p:txBody>
      </p:sp>
      <p:graphicFrame>
        <p:nvGraphicFramePr>
          <p:cNvPr id="18" name="Group 492"/>
          <p:cNvGraphicFramePr>
            <a:graphicFrameLocks noGrp="1"/>
          </p:cNvGraphicFramePr>
          <p:nvPr/>
        </p:nvGraphicFramePr>
        <p:xfrm>
          <a:off x="6205009" y="1314447"/>
          <a:ext cx="5757333" cy="4953002"/>
        </p:xfrm>
        <a:graphic>
          <a:graphicData uri="http://schemas.openxmlformats.org/drawingml/2006/table">
            <a:tbl>
              <a:tblPr/>
              <a:tblGrid>
                <a:gridCol w="2783969"/>
                <a:gridCol w="2973364"/>
              </a:tblGrid>
              <a:tr h="7974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проведено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2597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контрольно-надзорных мероприятий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21951" marR="121951" marT="45688" marB="456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выявлено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308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нарушения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правил пользования животным миром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21951" marR="121951" marT="45688" marB="456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55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принято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84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решения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 регулировании численности охотничьих ресурсов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закрепленных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 общедоступных охотничьих угодьях</a:t>
                      </a:r>
                    </a:p>
                  </a:txBody>
                  <a:tcPr marL="121951" marR="121951" marT="45688" marB="456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добыто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248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лисиц,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 волков,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182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енотовидных собаки,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61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кабан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21951" marR="121951" marT="45688" marB="456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81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проведено 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внеплановые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проверки,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п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лановых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проверок не проводилось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21951" marR="121951" marT="45688" marB="456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n-lt"/>
                          <a:cs typeface="Times New Roman" pitchFamily="18" charset="0"/>
                        </a:rPr>
                        <a:t>возбуждено </a:t>
                      </a: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286 </a:t>
                      </a:r>
                      <a:r>
                        <a:rPr lang="ru-RU" sz="1400" dirty="0">
                          <a:latin typeface="+mn-lt"/>
                          <a:cs typeface="Times New Roman" pitchFamily="18" charset="0"/>
                        </a:rPr>
                        <a:t>дел </a:t>
                      </a:r>
                      <a:endParaRPr lang="ru-RU" sz="14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cs typeface="Times New Roman" pitchFamily="18" charset="0"/>
                        </a:rPr>
                        <a:t>об </a:t>
                      </a:r>
                      <a:r>
                        <a:rPr lang="ru-RU" sz="1400" dirty="0">
                          <a:latin typeface="+mn-lt"/>
                          <a:cs typeface="Times New Roman" pitchFamily="18" charset="0"/>
                        </a:rPr>
                        <a:t>административном правонарушении</a:t>
                      </a:r>
                    </a:p>
                  </a:txBody>
                  <a:tcPr marL="121951" marR="121951" marT="45688" marB="456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193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выдано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37835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бланков разрешений на добычу охотничьих ресурсов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закрепленных охотничьих угодьях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21951" marR="121951" marT="45688" marB="456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заключено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охотхозяйственных соглашений и получена плата за их заключение в размере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21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298,9 тыс.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рублей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21951" marR="121951" marT="45688" marB="456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341" name="Rectangle 19"/>
          <p:cNvSpPr>
            <a:spLocks noChangeArrowheads="1"/>
          </p:cNvSpPr>
          <p:nvPr/>
        </p:nvSpPr>
        <p:spPr bwMode="auto">
          <a:xfrm>
            <a:off x="2447925" y="155575"/>
            <a:ext cx="9744075" cy="10160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Охрана, воспроизводство, федеральный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государственный</a:t>
            </a:r>
          </a:p>
          <a:p>
            <a:pPr algn="ctr" eaLnBrk="1" hangingPunct="1"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надзор и рациональное использование объектов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животного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мира и среды их обитания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23875" y="1341438"/>
            <a:ext cx="5500159" cy="17160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386" name="Прямоугольник 4"/>
          <p:cNvSpPr>
            <a:spLocks noChangeArrowheads="1"/>
          </p:cNvSpPr>
          <p:nvPr/>
        </p:nvSpPr>
        <p:spPr bwMode="auto">
          <a:xfrm>
            <a:off x="552449" y="1449389"/>
            <a:ext cx="538691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ru-RU" altLang="ru-RU" sz="1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Выполнена научно-исследовательская работа по составлению перечня объектов животного мира (беспозвоночные - класс насекомые) Кировской области в целях ведения государственного кадастра объектов животного мира, не отнесенных к охотничьим ресурсам и водным биологическим </a:t>
            </a:r>
            <a:r>
              <a:rPr lang="ru-RU" altLang="ru-RU" sz="1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ресурсам</a:t>
            </a:r>
            <a:endParaRPr lang="ru-RU" altLang="ru-RU" sz="14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52450" y="4995863"/>
            <a:ext cx="5490635" cy="13525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1410950" y="6400800"/>
            <a:ext cx="668867" cy="3683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ysClr val="window" lastClr="FFFFFF"/>
                </a:solidFill>
                <a:latin typeface="Calibri"/>
              </a:rPr>
              <a:t>5</a:t>
            </a:r>
            <a:endParaRPr lang="ru-RU" b="1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18457" name="Рисунок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8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3273425"/>
            <a:ext cx="550545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52475" y="3417889"/>
            <a:ext cx="51868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ru-RU" sz="1400" dirty="0">
                <a:latin typeface="+mn-lt"/>
              </a:rPr>
              <a:t>Внесены изменения в закон Кировской области «О порядке распределения разрешений на добычу охотничьих ресурсов между физическими лицами, осуществляющими охоту в общедоступных охотничьих угодьях Кировской области</a:t>
            </a:r>
            <a:r>
              <a:rPr lang="ru-RU" sz="1400" dirty="0" smtClean="0">
                <a:latin typeface="+mn-lt"/>
              </a:rPr>
              <a:t>»</a:t>
            </a:r>
            <a:endParaRPr lang="ru-RU" sz="1400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6300" y="5157789"/>
            <a:ext cx="5063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ru-RU" sz="1400" dirty="0">
                <a:latin typeface="+mn-lt"/>
              </a:rPr>
              <a:t>Разработано </a:t>
            </a:r>
            <a:r>
              <a:rPr lang="ru-RU" sz="1400" dirty="0" err="1" smtClean="0">
                <a:latin typeface="+mn-lt"/>
              </a:rPr>
              <a:t>техзадание</a:t>
            </a:r>
            <a:r>
              <a:rPr lang="ru-RU" sz="1400" dirty="0" smtClean="0">
                <a:latin typeface="+mn-lt"/>
              </a:rPr>
              <a:t>, выполняются </a:t>
            </a:r>
            <a:r>
              <a:rPr lang="ru-RU" sz="1400" dirty="0">
                <a:latin typeface="+mn-lt"/>
              </a:rPr>
              <a:t>работы по исполнению контракта по составлению Схемы размещения, использования и охраны охотничьих угодий на территории Кировской </a:t>
            </a:r>
            <a:r>
              <a:rPr lang="ru-RU" sz="1400" dirty="0" smtClean="0">
                <a:latin typeface="+mn-lt"/>
              </a:rPr>
              <a:t>области</a:t>
            </a:r>
            <a:endParaRPr lang="ru-RU" sz="1400" dirty="0">
              <a:latin typeface="+mn-lt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139751" y="1867652"/>
            <a:ext cx="287338" cy="2873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32000" tIns="108000" anchor="ctr"/>
          <a:lstStyle/>
          <a:p>
            <a:pPr marL="571500" indent="-571500"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0226" y="3725027"/>
            <a:ext cx="287338" cy="2873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32000" tIns="108000" anchor="ctr"/>
          <a:lstStyle/>
          <a:p>
            <a:pPr marL="571500" indent="-571500"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20701" y="5439527"/>
            <a:ext cx="287338" cy="2873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32000" tIns="108000" anchor="ctr"/>
          <a:lstStyle/>
          <a:p>
            <a:pPr marL="571500" indent="-571500" algn="ctr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9" descr="C:\Documents and Settings\Novoselova\Мои документы\Downloads\Изображение 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184" y="4883151"/>
            <a:ext cx="3359149" cy="1890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59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2659" y="3627439"/>
            <a:ext cx="3015191" cy="18410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0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4807" y="4486276"/>
            <a:ext cx="2814077" cy="16859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346" name="Rectangle 59"/>
          <p:cNvSpPr>
            <a:spLocks noChangeArrowheads="1"/>
          </p:cNvSpPr>
          <p:nvPr/>
        </p:nvSpPr>
        <p:spPr bwMode="auto">
          <a:xfrm>
            <a:off x="5735110" y="612775"/>
            <a:ext cx="6286500" cy="738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400" b="1" u="sng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п</a:t>
            </a:r>
            <a:r>
              <a:rPr lang="ru-RU" sz="1400" b="1" u="sng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itchFamily="18" charset="0"/>
              </a:rPr>
              <a:t>роведены </a:t>
            </a:r>
            <a:r>
              <a:rPr lang="ru-RU" sz="1400" b="1" u="sng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itchFamily="18" charset="0"/>
              </a:rPr>
              <a:t>мероприятия, направленные на воспроизводство охотничьих ресурсов на территории общедоступных </a:t>
            </a:r>
            <a:endParaRPr lang="ru-RU" sz="1400" b="1" u="sng" dirty="0" smtClean="0">
              <a:solidFill>
                <a:schemeClr val="bg2">
                  <a:lumMod val="10000"/>
                </a:schemeClr>
              </a:solidFill>
              <a:latin typeface="+mn-lt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400" b="1" u="sng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itchFamily="18" charset="0"/>
              </a:rPr>
              <a:t>охотничьих </a:t>
            </a:r>
            <a:r>
              <a:rPr lang="ru-RU" sz="1400" b="1" u="sng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itchFamily="18" charset="0"/>
              </a:rPr>
              <a:t>угодий </a:t>
            </a:r>
            <a:endParaRPr lang="ru-RU" sz="1600" b="1" u="sng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4347" name="Rectangle 60"/>
          <p:cNvSpPr>
            <a:spLocks noChangeArrowheads="1"/>
          </p:cNvSpPr>
          <p:nvPr/>
        </p:nvSpPr>
        <p:spPr bwMode="auto">
          <a:xfrm>
            <a:off x="0" y="769939"/>
            <a:ext cx="6000749" cy="554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400" b="1" u="sng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в </a:t>
            </a:r>
            <a:r>
              <a:rPr lang="ru-RU" sz="1400" b="1" u="sng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itchFamily="18" charset="0"/>
              </a:rPr>
              <a:t>области </a:t>
            </a:r>
            <a:r>
              <a:rPr lang="ru-RU" sz="1400" b="1" u="sng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itchFamily="18" charset="0"/>
              </a:rPr>
              <a:t>водных биологических ресурсов </a:t>
            </a:r>
          </a:p>
          <a:p>
            <a:pPr algn="ctr" eaLnBrk="1" hangingPunct="1">
              <a:defRPr/>
            </a:pPr>
            <a:r>
              <a:rPr lang="ru-RU" sz="1400" b="1" u="sng" dirty="0">
                <a:solidFill>
                  <a:schemeClr val="bg2">
                    <a:lumMod val="10000"/>
                  </a:schemeClr>
                </a:solidFill>
                <a:latin typeface="+mn-lt"/>
                <a:cs typeface="Times New Roman" pitchFamily="18" charset="0"/>
              </a:rPr>
              <a:t>освоено  федерального бюджета </a:t>
            </a:r>
            <a:r>
              <a:rPr lang="ru-RU" sz="1600" b="1" u="sng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0,172 млн. руб</a:t>
            </a:r>
            <a:r>
              <a:rPr lang="ru-RU" sz="1400" b="1" u="sng" dirty="0" smtClean="0">
                <a:solidFill>
                  <a:srgbClr val="FF0000"/>
                </a:solidFill>
                <a:cs typeface="Times New Roman" pitchFamily="18" charset="0"/>
              </a:rPr>
              <a:t>лей</a:t>
            </a:r>
            <a:endParaRPr lang="ru-RU" sz="1400" b="1" u="sng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9463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5218" y="3716339"/>
            <a:ext cx="2880783" cy="1620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4" name="Рисунок 1"/>
          <p:cNvPicPr>
            <a:picLocks noChangeAspect="1"/>
          </p:cNvPicPr>
          <p:nvPr/>
        </p:nvPicPr>
        <p:blipFill>
          <a:blip r:embed="rId7"/>
          <a:srcRect l="7465" b="14677"/>
          <a:stretch>
            <a:fillRect/>
          </a:stretch>
        </p:blipFill>
        <p:spPr bwMode="auto">
          <a:xfrm>
            <a:off x="232834" y="3022600"/>
            <a:ext cx="3257551" cy="1690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23309" y="1484314"/>
            <a:ext cx="5401733" cy="12969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82785" y="1506538"/>
            <a:ext cx="5713940" cy="19319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6396" name="Прямоугольник 5"/>
          <p:cNvSpPr>
            <a:spLocks noChangeArrowheads="1"/>
          </p:cNvSpPr>
          <p:nvPr/>
        </p:nvSpPr>
        <p:spPr bwMode="auto">
          <a:xfrm>
            <a:off x="6246283" y="1625600"/>
            <a:ext cx="5574242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5738" indent="-185738" eaLnBrk="1" hangingPunct="1">
              <a:buFont typeface="Arial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посеяно </a:t>
            </a:r>
            <a:r>
              <a:rPr lang="ru-RU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68 га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кормовых полей;</a:t>
            </a:r>
          </a:p>
          <a:p>
            <a:pPr marL="185738" indent="-185738" eaLnBrk="1" hangingPunct="1">
              <a:buFont typeface="Arial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изготовлено </a:t>
            </a:r>
            <a:r>
              <a:rPr lang="ru-RU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10</a:t>
            </a:r>
            <a:r>
              <a:rPr lang="ru-RU" sz="160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кормушек для кабана;                               </a:t>
            </a:r>
          </a:p>
          <a:p>
            <a:pPr marL="185738" indent="-185738" eaLnBrk="1" hangingPunct="1">
              <a:buFont typeface="Arial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изготовлено </a:t>
            </a:r>
            <a:r>
              <a:rPr lang="ru-RU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60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 солонцов для лося; </a:t>
            </a:r>
          </a:p>
          <a:p>
            <a:pPr marL="185738" indent="-185738" eaLnBrk="1" hangingPunct="1">
              <a:buFont typeface="Arial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изготовлено </a:t>
            </a:r>
            <a:r>
              <a:rPr lang="ru-RU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250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 солонцов для зайца; </a:t>
            </a:r>
          </a:p>
          <a:p>
            <a:pPr marL="185738" indent="-185738" eaLnBrk="1" hangingPunct="1">
              <a:buFont typeface="Arial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выложено </a:t>
            </a:r>
            <a:r>
              <a:rPr lang="ru-RU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1800 кг</a:t>
            </a:r>
            <a:r>
              <a:rPr lang="ru-RU" sz="160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минеральной подкормки для лося; </a:t>
            </a:r>
          </a:p>
          <a:p>
            <a:pPr marL="185738" indent="-185738" eaLnBrk="1" hangingPunct="1">
              <a:buFont typeface="Arial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выложено </a:t>
            </a:r>
            <a:r>
              <a:rPr lang="ru-RU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750 кг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минеральной подкормки для зайца; </a:t>
            </a:r>
          </a:p>
          <a:p>
            <a:pPr marL="185738" indent="-185738" eaLnBrk="1" hangingPunct="1">
              <a:buFont typeface="Arial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изготовлено </a:t>
            </a:r>
            <a:r>
              <a:rPr lang="ru-RU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83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подкормочных комплекса для боровой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дичи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523134" y="6384926"/>
            <a:ext cx="571500" cy="4286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ysClr val="window" lastClr="FFFFFF"/>
                </a:solidFill>
                <a:latin typeface="Calibri"/>
              </a:rPr>
              <a:t>6</a:t>
            </a:r>
            <a:endParaRPr lang="ru-RU" b="1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19471" name="Рисунок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227013" y="1503363"/>
            <a:ext cx="5326062" cy="123190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85725" eaLnBrk="1" hangingPunct="1">
              <a:defRPr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проведена работа по выкашиванию древесно-кустарниковой растительности на нерестилищах и путях нерестовых миграций рыб: </a:t>
            </a:r>
          </a:p>
          <a:p>
            <a:pPr marL="285750" indent="-200025" eaLnBrk="1" hangingPunct="1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на площади  </a:t>
            </a:r>
            <a:r>
              <a:rPr lang="ru-RU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371 га</a:t>
            </a:r>
            <a:r>
              <a:rPr lang="ru-RU" sz="1400" dirty="0">
                <a:latin typeface="+mn-lt"/>
                <a:cs typeface="Times New Roman" pitchFamily="18" charset="0"/>
              </a:rPr>
              <a:t>;</a:t>
            </a:r>
          </a:p>
          <a:p>
            <a:pPr marL="285750" indent="-200025" eaLnBrk="1" hangingPunct="1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очищено </a:t>
            </a:r>
            <a:r>
              <a:rPr lang="ru-RU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12</a:t>
            </a:r>
            <a:r>
              <a:rPr lang="ru-RU" sz="140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км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 береговой полосы от мусора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Rectangle 2"/>
          <p:cNvSpPr>
            <a:spLocks noGrp="1"/>
          </p:cNvSpPr>
          <p:nvPr>
            <p:ph type="title"/>
          </p:nvPr>
        </p:nvSpPr>
        <p:spPr>
          <a:xfrm>
            <a:off x="4991100" y="114300"/>
            <a:ext cx="7200900" cy="692150"/>
          </a:xfrm>
        </p:spPr>
        <p:txBody>
          <a:bodyPr/>
          <a:lstStyle/>
          <a:p>
            <a:pPr eaLnBrk="1" hangingPunct="1">
              <a:defRPr/>
            </a:pP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Охрана водных объектов</a:t>
            </a:r>
          </a:p>
        </p:txBody>
      </p:sp>
      <p:sp>
        <p:nvSpPr>
          <p:cNvPr id="24579" name="AutoShape 23" descr="Картинки по запросу определению границ водоохранных зон и прибрежных защитных полос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0" name="AutoShape 27" descr="Картинки по запросу закреплению на местности границ водоохранных зон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581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3109" y="4584246"/>
            <a:ext cx="2878667" cy="1449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899972" y="795255"/>
            <a:ext cx="3727451" cy="31957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417" name="Прямоугольник 2"/>
          <p:cNvSpPr>
            <a:spLocks noChangeArrowheads="1"/>
          </p:cNvSpPr>
          <p:nvPr/>
        </p:nvSpPr>
        <p:spPr bwMode="auto">
          <a:xfrm>
            <a:off x="3808241" y="1071935"/>
            <a:ext cx="377613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</a:rPr>
              <a:t>о</a:t>
            </a:r>
            <a:r>
              <a:rPr lang="ru-RU" altLang="ru-RU" sz="1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пределены </a:t>
            </a:r>
            <a:r>
              <a:rPr lang="ru-RU" altLang="ru-RU" sz="1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береговые линии, границы водоохранных зон и прибрежных защитных полос водных объектов </a:t>
            </a:r>
            <a:r>
              <a:rPr lang="ru-RU" sz="1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общей протяженностью </a:t>
            </a:r>
            <a:r>
              <a:rPr lang="ru-RU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594</a:t>
            </a:r>
            <a:r>
              <a:rPr lang="ru-RU" sz="1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км</a:t>
            </a:r>
            <a:endParaRPr lang="ru-RU" altLang="ru-RU" sz="14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80975" y="781153"/>
            <a:ext cx="3368674" cy="31907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423" name="Прямоугольник 6"/>
          <p:cNvSpPr>
            <a:spLocks noChangeArrowheads="1"/>
          </p:cNvSpPr>
          <p:nvPr/>
        </p:nvSpPr>
        <p:spPr bwMode="auto">
          <a:xfrm>
            <a:off x="225631" y="2833936"/>
            <a:ext cx="332105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выполнены руслорегулирующие работы и расчистка русла </a:t>
            </a:r>
          </a:p>
          <a:p>
            <a:pPr algn="ctr" eaLnBrk="0" hangingPunct="0">
              <a:defRPr/>
            </a:pPr>
            <a:r>
              <a:rPr lang="ru-RU" sz="1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р. Большая Просница </a:t>
            </a:r>
          </a:p>
          <a:p>
            <a:pPr algn="ctr" eaLnBrk="0" hangingPunct="0">
              <a:defRPr/>
            </a:pPr>
            <a:r>
              <a:rPr lang="ru-RU" sz="14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в п. Перекоп Кирово-Чепецкого района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05751" y="790575"/>
            <a:ext cx="3994149" cy="31813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65375" y="1114426"/>
            <a:ext cx="38989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buClr>
                <a:schemeClr val="tx1"/>
              </a:buClr>
              <a:defRPr/>
            </a:pPr>
            <a:r>
              <a:rPr lang="ru-RU" altLang="ru-RU" sz="1400" dirty="0">
                <a:solidFill>
                  <a:prstClr val="black"/>
                </a:solidFill>
                <a:cs typeface="Times New Roman" pitchFamily="18" charset="0"/>
              </a:rPr>
              <a:t>п</a:t>
            </a:r>
            <a:r>
              <a:rPr lang="ru-RU" altLang="ru-RU" sz="1400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роведен </a:t>
            </a:r>
            <a:r>
              <a:rPr lang="ru-RU" altLang="ru-R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мониторинг</a:t>
            </a:r>
            <a:r>
              <a:rPr lang="ru-RU" altLang="ru-RU" sz="1400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:</a:t>
            </a:r>
          </a:p>
          <a:p>
            <a:pPr algn="ctr" eaLnBrk="0" hangingPunct="0">
              <a:buClr>
                <a:schemeClr val="tx1"/>
              </a:buClr>
              <a:defRPr/>
            </a:pPr>
            <a:endParaRPr lang="ru-RU" altLang="ru-RU" sz="1400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  <a:p>
            <a:pPr marL="285750" indent="-200025" eaLnBrk="0" hangingPunct="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берегов и </a:t>
            </a:r>
            <a:r>
              <a:rPr lang="ru-RU" altLang="ru-RU" sz="1400" dirty="0" err="1">
                <a:solidFill>
                  <a:prstClr val="black"/>
                </a:solidFill>
                <a:latin typeface="+mn-lt"/>
                <a:cs typeface="Times New Roman" pitchFamily="18" charset="0"/>
              </a:rPr>
              <a:t>водоохранных</a:t>
            </a:r>
            <a:r>
              <a:rPr lang="ru-RU" altLang="ru-R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 зон </a:t>
            </a:r>
            <a:br>
              <a:rPr lang="ru-RU" altLang="ru-R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</a:br>
            <a:r>
              <a:rPr lang="ru-RU" altLang="ru-RU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5</a:t>
            </a:r>
            <a:r>
              <a:rPr lang="ru-RU" altLang="ru-RU" sz="140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водных объектов;</a:t>
            </a:r>
          </a:p>
          <a:p>
            <a:pPr marL="285750" indent="-200025" eaLnBrk="0" hangingPunct="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качества дна </a:t>
            </a:r>
            <a:r>
              <a:rPr lang="ru-R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на </a:t>
            </a:r>
            <a:r>
              <a:rPr lang="ru-RU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8</a:t>
            </a:r>
            <a:r>
              <a:rPr lang="ru-RU" sz="140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участках р. Вятки </a:t>
            </a:r>
            <a:br>
              <a:rPr lang="ru-R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</a:br>
            <a:r>
              <a:rPr lang="ru-RU" sz="1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8</a:t>
            </a:r>
            <a:r>
              <a:rPr lang="ru-RU" altLang="ru-RU" sz="1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потенциально опасных  ГТС водохранилищ и прудов;</a:t>
            </a:r>
          </a:p>
          <a:p>
            <a:pPr marL="285750" indent="-200025" eaLnBrk="0" hangingPunct="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16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2</a:t>
            </a:r>
            <a:r>
              <a:rPr lang="ru-RU" altLang="ru-RU" sz="1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1400" dirty="0">
                <a:solidFill>
                  <a:prstClr val="black"/>
                </a:solidFill>
                <a:latin typeface="+mn-lt"/>
                <a:cs typeface="Times New Roman" pitchFamily="18" charset="0"/>
              </a:rPr>
              <a:t>берегоукрепительных сооружений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989364" y="4357874"/>
            <a:ext cx="10471149" cy="21701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589" name="Прямоугольник 9"/>
          <p:cNvSpPr>
            <a:spLocks noChangeArrowheads="1"/>
          </p:cNvSpPr>
          <p:nvPr/>
        </p:nvSpPr>
        <p:spPr bwMode="auto">
          <a:xfrm>
            <a:off x="4704856" y="4572000"/>
            <a:ext cx="619124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ООО «</a:t>
            </a:r>
            <a:r>
              <a:rPr lang="ru-RU" sz="1400" dirty="0" err="1">
                <a:solidFill>
                  <a:srgbClr val="000000"/>
                </a:solidFill>
                <a:cs typeface="Times New Roman" pitchFamily="18" charset="0"/>
              </a:rPr>
              <a:t>ГалоПолимер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»,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ООО «Корпорация «Мегаполис», 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ООО «</a:t>
            </a:r>
            <a:r>
              <a:rPr lang="ru-RU" sz="1400" dirty="0" err="1">
                <a:solidFill>
                  <a:srgbClr val="000000"/>
                </a:solidFill>
                <a:cs typeface="Times New Roman" pitchFamily="18" charset="0"/>
              </a:rPr>
              <a:t>Сокольский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 фанерный комбинат», МУП «ЖКХ Водоканал» </a:t>
            </a:r>
            <a:endParaRPr lang="ru-RU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г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. Омутнинска, ОАО «</a:t>
            </a:r>
            <a:r>
              <a:rPr lang="ru-RU" sz="1400" dirty="0" err="1">
                <a:solidFill>
                  <a:srgbClr val="000000"/>
                </a:solidFill>
                <a:cs typeface="Times New Roman" pitchFamily="18" charset="0"/>
              </a:rPr>
              <a:t>Санчурский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 маслозавод», ООО «</a:t>
            </a:r>
            <a:r>
              <a:rPr lang="ru-RU" sz="1400" dirty="0" err="1">
                <a:solidFill>
                  <a:srgbClr val="000000"/>
                </a:solidFill>
                <a:cs typeface="Times New Roman" pitchFamily="18" charset="0"/>
              </a:rPr>
              <a:t>Биоканал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» </a:t>
            </a:r>
            <a:endParaRPr lang="ru-RU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г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. Уржум и др. предприятия за счет собственных средств проводят </a:t>
            </a:r>
            <a:r>
              <a:rPr lang="ru-RU" sz="1400" dirty="0" err="1">
                <a:solidFill>
                  <a:srgbClr val="000000"/>
                </a:solidFill>
                <a:cs typeface="Times New Roman" pitchFamily="18" charset="0"/>
              </a:rPr>
              <a:t>водоохранные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 мероприятия на территории области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1527367" y="6384926"/>
            <a:ext cx="571500" cy="4286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ysClr val="window" lastClr="FFFFFF"/>
                </a:solidFill>
                <a:latin typeface="Calibri"/>
              </a:rPr>
              <a:t>7</a:t>
            </a:r>
            <a:endParaRPr lang="ru-RU" b="1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4591" name="Picture 28"/>
          <p:cNvPicPr>
            <a:picLocks noChangeAspect="1" noChangeArrowheads="1"/>
          </p:cNvPicPr>
          <p:nvPr/>
        </p:nvPicPr>
        <p:blipFill>
          <a:blip r:embed="rId4"/>
          <a:srcRect r="5643" b="10213"/>
          <a:stretch>
            <a:fillRect/>
          </a:stretch>
        </p:blipFill>
        <p:spPr bwMode="auto">
          <a:xfrm>
            <a:off x="796031" y="923965"/>
            <a:ext cx="2220301" cy="1895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592" name="Рисунок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3" name="Рисунок 2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24498" y="2096367"/>
            <a:ext cx="3401483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Скругленный прямоугольник 31"/>
          <p:cNvSpPr/>
          <p:nvPr/>
        </p:nvSpPr>
        <p:spPr>
          <a:xfrm>
            <a:off x="3124200" y="5795962"/>
            <a:ext cx="7505700" cy="9477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1400" dirty="0">
                <a:solidFill>
                  <a:prstClr val="black"/>
                </a:solidFill>
              </a:rPr>
              <a:t>       </a:t>
            </a:r>
            <a:r>
              <a:rPr lang="ru-RU" sz="1400" dirty="0" smtClean="0">
                <a:solidFill>
                  <a:prstClr val="black"/>
                </a:solidFill>
              </a:rPr>
              <a:t>	</a:t>
            </a: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обеспечено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ведение регионального кадастра </a:t>
            </a: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отходов производства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и потребления </a:t>
            </a: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– внесено </a:t>
            </a:r>
            <a:r>
              <a:rPr lang="ru-RU" sz="1600" b="1" dirty="0" smtClean="0">
                <a:solidFill>
                  <a:srgbClr val="FF0000"/>
                </a:solidFill>
                <a:cs typeface="Times New Roman" pitchFamily="18" charset="0"/>
              </a:rPr>
              <a:t>1920</a:t>
            </a:r>
            <a:r>
              <a:rPr lang="ru-RU" sz="1400" dirty="0" smtClean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cs typeface="Times New Roman" pitchFamily="18" charset="0"/>
              </a:rPr>
              <a:t>записей о производственных площадках</a:t>
            </a:r>
            <a:endParaRPr lang="ru-RU" sz="1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388" name="Rectangle 19"/>
          <p:cNvSpPr>
            <a:spLocks noChangeArrowheads="1"/>
          </p:cNvSpPr>
          <p:nvPr/>
        </p:nvSpPr>
        <p:spPr bwMode="auto">
          <a:xfrm>
            <a:off x="2878667" y="6350"/>
            <a:ext cx="9294284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9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Сокращение вредного воздействия отходов производства и потребления на окружающую среду, а также максимальное вовлечение отходов </a:t>
            </a:r>
            <a:endParaRPr lang="ru-RU" altLang="ru-RU" sz="1900" b="1" dirty="0" smtClean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19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в </a:t>
            </a:r>
            <a:r>
              <a:rPr lang="ru-RU" altLang="ru-RU" sz="19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хозяйственный оборот</a:t>
            </a:r>
          </a:p>
        </p:txBody>
      </p:sp>
      <p:sp>
        <p:nvSpPr>
          <p:cNvPr id="25604" name="Rectangle 2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pic>
        <p:nvPicPr>
          <p:cNvPr id="25608" name="Picture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1216" y="5942970"/>
            <a:ext cx="1283634" cy="77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Прямоугольник 33"/>
          <p:cNvSpPr/>
          <p:nvPr/>
        </p:nvSpPr>
        <p:spPr>
          <a:xfrm>
            <a:off x="11518901" y="6356350"/>
            <a:ext cx="571500" cy="427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8</a:t>
            </a:r>
            <a:endParaRPr lang="ru-RU" b="1" dirty="0"/>
          </a:p>
        </p:txBody>
      </p:sp>
      <p:pic>
        <p:nvPicPr>
          <p:cNvPr id="25615" name="Рисунок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3" name="Рисунок 99" descr="C:\Users\ПК\Desktop\Площадки\фото малмыж\Camera\20191031_130331.jpg"/>
          <p:cNvPicPr>
            <a:picLocks noChangeAspect="1" noChangeArrowheads="1"/>
          </p:cNvPicPr>
          <p:nvPr/>
        </p:nvPicPr>
        <p:blipFill>
          <a:blip r:embed="rId4" cstate="print"/>
          <a:srcRect l="6994" t="11392" r="7830" b="7595"/>
          <a:stretch>
            <a:fillRect/>
          </a:stretch>
        </p:blipFill>
        <p:spPr bwMode="auto">
          <a:xfrm>
            <a:off x="8248650" y="1562100"/>
            <a:ext cx="3081089" cy="1647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Скругленный прямоугольник 23"/>
          <p:cNvSpPr/>
          <p:nvPr/>
        </p:nvSpPr>
        <p:spPr>
          <a:xfrm>
            <a:off x="7677150" y="971550"/>
            <a:ext cx="4286250" cy="23145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753350" y="1086304"/>
            <a:ext cx="50482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Clr>
                <a:schemeClr val="tx1"/>
              </a:buClr>
              <a:defRPr/>
            </a:pPr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с</a:t>
            </a:r>
            <a:r>
              <a:rPr lang="ru-RU" altLang="ru-RU" sz="1400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оздано </a:t>
            </a:r>
            <a:r>
              <a:rPr lang="ru-RU" altLang="ru-RU" sz="16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927</a:t>
            </a:r>
            <a:r>
              <a:rPr lang="ru-RU" altLang="ru-RU" sz="1400" dirty="0" smtClean="0">
                <a:solidFill>
                  <a:prstClr val="black"/>
                </a:solidFill>
                <a:latin typeface="+mn-lt"/>
                <a:cs typeface="Times New Roman" pitchFamily="18" charset="0"/>
              </a:rPr>
              <a:t> мест (площадок) накопления ТКО</a:t>
            </a:r>
          </a:p>
          <a:p>
            <a:pPr algn="ctr" eaLnBrk="0" hangingPunct="0">
              <a:buClr>
                <a:schemeClr val="tx1"/>
              </a:buClr>
              <a:defRPr/>
            </a:pPr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ru-RU" altLang="ru-RU" sz="1400" dirty="0">
              <a:solidFill>
                <a:prstClr val="black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8674" name="Picture 2" descr="C:\Users\Nekrasova\Desktop\отчет за 2019 год\от специалистов\инф-ция из интернета\photo_2019-12-23_15-01-17.jpg"/>
          <p:cNvPicPr>
            <a:picLocks noChangeAspect="1" noChangeArrowheads="1"/>
          </p:cNvPicPr>
          <p:nvPr/>
        </p:nvPicPr>
        <p:blipFill>
          <a:blip r:embed="rId5" cstate="print"/>
          <a:srcRect l="13917" t="7038" r="7043" b="7331"/>
          <a:stretch>
            <a:fillRect/>
          </a:stretch>
        </p:blipFill>
        <p:spPr bwMode="auto">
          <a:xfrm>
            <a:off x="9001125" y="4152900"/>
            <a:ext cx="1924050" cy="13906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8362950" y="3467101"/>
            <a:ext cx="3238500" cy="22002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362950" y="3524935"/>
            <a:ext cx="3371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начаты работы по установлению </a:t>
            </a:r>
          </a:p>
          <a:p>
            <a:pPr algn="ctr"/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нормативов накопления ТКО</a:t>
            </a:r>
            <a:endParaRPr lang="ru-RU" sz="1400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362450" y="3495676"/>
            <a:ext cx="3238500" cy="21907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571999" y="3581370"/>
            <a:ext cx="2867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ликвидировано </a:t>
            </a:r>
            <a:r>
              <a:rPr lang="ru-RU" altLang="ru-RU" sz="1400" b="1" dirty="0" smtClean="0">
                <a:solidFill>
                  <a:srgbClr val="FF0000"/>
                </a:solidFill>
                <a:cs typeface="Times New Roman" pitchFamily="18" charset="0"/>
              </a:rPr>
              <a:t>24</a:t>
            </a:r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поселенческие свалки</a:t>
            </a:r>
            <a:endParaRPr lang="ru-RU" sz="14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524374" y="1076295"/>
            <a:ext cx="286702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подготовлено </a:t>
            </a:r>
            <a:r>
              <a:rPr lang="ru-RU" altLang="ru-RU" sz="1600" b="1" dirty="0" smtClean="0">
                <a:solidFill>
                  <a:srgbClr val="FF0000"/>
                </a:solidFill>
                <a:cs typeface="Times New Roman" pitchFamily="18" charset="0"/>
              </a:rPr>
              <a:t>89</a:t>
            </a:r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 информаций по теме обращения с отходами;</a:t>
            </a:r>
          </a:p>
          <a:p>
            <a:pPr eaLnBrk="0" hangingPunct="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выявлено </a:t>
            </a:r>
            <a:r>
              <a:rPr lang="ru-RU" altLang="ru-RU" sz="1600" b="1" dirty="0" smtClean="0">
                <a:solidFill>
                  <a:srgbClr val="FF0000"/>
                </a:solidFill>
                <a:cs typeface="Times New Roman" pitchFamily="18" charset="0"/>
              </a:rPr>
              <a:t>244</a:t>
            </a:r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 несанкционированные свалки общей площадью </a:t>
            </a:r>
            <a:r>
              <a:rPr lang="ru-RU" altLang="ru-RU" sz="1600" b="1" dirty="0" smtClean="0">
                <a:solidFill>
                  <a:srgbClr val="FF0000"/>
                </a:solidFill>
                <a:cs typeface="Times New Roman" pitchFamily="18" charset="0"/>
              </a:rPr>
              <a:t>22,93</a:t>
            </a:r>
            <a:r>
              <a:rPr lang="ru-RU" altLang="ru-RU" sz="1400" b="1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altLang="ru-RU" sz="1400" b="1" dirty="0" smtClean="0">
                <a:solidFill>
                  <a:srgbClr val="FF0000"/>
                </a:solidFill>
                <a:cs typeface="Times New Roman" pitchFamily="18" charset="0"/>
              </a:rPr>
              <a:t>га</a:t>
            </a:r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;</a:t>
            </a:r>
          </a:p>
          <a:p>
            <a:pPr eaLnBrk="0" hangingPunct="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ликвидировано порядка </a:t>
            </a:r>
            <a:r>
              <a:rPr lang="ru-RU" altLang="ru-RU" sz="1600" b="1" dirty="0" smtClean="0">
                <a:solidFill>
                  <a:srgbClr val="FF0000"/>
                </a:solidFill>
                <a:cs typeface="Times New Roman" pitchFamily="18" charset="0"/>
              </a:rPr>
              <a:t>80</a:t>
            </a:r>
            <a:r>
              <a:rPr lang="ru-RU" altLang="ru-RU" sz="1400" dirty="0" smtClean="0">
                <a:solidFill>
                  <a:prstClr val="black"/>
                </a:solidFill>
                <a:cs typeface="Times New Roman" pitchFamily="18" charset="0"/>
              </a:rPr>
              <a:t> несанкционированных свалок общей площадью </a:t>
            </a:r>
            <a:r>
              <a:rPr lang="ru-RU" altLang="ru-RU" sz="1600" b="1" dirty="0" smtClean="0">
                <a:solidFill>
                  <a:srgbClr val="FF0000"/>
                </a:solidFill>
                <a:cs typeface="Times New Roman" pitchFamily="18" charset="0"/>
              </a:rPr>
              <a:t>5</a:t>
            </a:r>
            <a:r>
              <a:rPr lang="ru-RU" altLang="ru-RU" sz="1400" b="1" dirty="0" smtClean="0">
                <a:solidFill>
                  <a:srgbClr val="FF0000"/>
                </a:solidFill>
                <a:cs typeface="Times New Roman" pitchFamily="18" charset="0"/>
              </a:rPr>
              <a:t> га</a:t>
            </a:r>
            <a:endParaRPr lang="ru-RU" altLang="ru-RU" sz="1400" b="1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algn="ctr"/>
            <a:endParaRPr lang="ru-RU" sz="1400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286250" y="1009651"/>
            <a:ext cx="3238500" cy="22955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601" name="Picture 1" descr="\\Server2\отходы\Свалки\Акты ликвидации свалок\проверено на 09.12.19\Фаленский район\Фото свалки До и После\Ликвидация свалки\Свалка до ликвидации\DSCN8414.JPG"/>
          <p:cNvPicPr>
            <a:picLocks noChangeAspect="1" noChangeArrowheads="1"/>
          </p:cNvPicPr>
          <p:nvPr/>
        </p:nvPicPr>
        <p:blipFill>
          <a:blip r:embed="rId6" cstate="print"/>
          <a:srcRect l="10156" t="17361" r="2083" b="18403"/>
          <a:stretch>
            <a:fillRect/>
          </a:stretch>
        </p:blipFill>
        <p:spPr bwMode="auto">
          <a:xfrm>
            <a:off x="4695826" y="4090860"/>
            <a:ext cx="2628900" cy="144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7" name="Скругленный прямоугольник 26"/>
          <p:cNvSpPr/>
          <p:nvPr/>
        </p:nvSpPr>
        <p:spPr>
          <a:xfrm>
            <a:off x="495300" y="971550"/>
            <a:ext cx="3238500" cy="23241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66749" y="1038195"/>
            <a:ext cx="28670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собрано </a:t>
            </a:r>
            <a:r>
              <a:rPr lang="ru-RU" sz="1600" b="1" dirty="0" smtClean="0">
                <a:solidFill>
                  <a:srgbClr val="FF0000"/>
                </a:solidFill>
              </a:rPr>
              <a:t>37230 </a:t>
            </a:r>
            <a:r>
              <a:rPr lang="ru-RU" sz="1600" b="1" dirty="0" err="1" smtClean="0">
                <a:solidFill>
                  <a:srgbClr val="FF0000"/>
                </a:solidFill>
              </a:rPr>
              <a:t>шт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ртутьсодержащих ламп</a:t>
            </a:r>
            <a:endParaRPr lang="ru-RU" sz="1400" dirty="0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38150" y="3457575"/>
            <a:ext cx="3238500" cy="22193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571499" y="3514695"/>
            <a:ext cx="28670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собрано более </a:t>
            </a:r>
            <a:r>
              <a:rPr lang="ru-RU" sz="1600" b="1" dirty="0" smtClean="0">
                <a:solidFill>
                  <a:srgbClr val="FF0000"/>
                </a:solidFill>
              </a:rPr>
              <a:t>3000 кг </a:t>
            </a:r>
            <a:r>
              <a:rPr lang="ru-RU" sz="1400" dirty="0" smtClean="0"/>
              <a:t>батареек</a:t>
            </a:r>
            <a:endParaRPr lang="ru-RU" sz="1400" dirty="0"/>
          </a:p>
        </p:txBody>
      </p:sp>
      <p:pic>
        <p:nvPicPr>
          <p:cNvPr id="25602" name="Picture 2" descr="C:\Users\Nekrasova\Desktop\отчет за 2019 год\от специалистов\rtutnyelamp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3340" y="1619249"/>
            <a:ext cx="2373664" cy="1571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603" name="Picture 3" descr="C:\Users\Nekrasova\Desktop\отчет за 2019 год\от специалистов\scale_1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7274" y="4127498"/>
            <a:ext cx="2152651" cy="14351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1" name="Диаграмма 7"/>
          <p:cNvGraphicFramePr>
            <a:graphicFrameLocks/>
          </p:cNvGraphicFramePr>
          <p:nvPr/>
        </p:nvGraphicFramePr>
        <p:xfrm>
          <a:off x="4533900" y="2276475"/>
          <a:ext cx="7410450" cy="3819525"/>
        </p:xfrm>
        <a:graphic>
          <a:graphicData uri="http://schemas.openxmlformats.org/presentationml/2006/ole">
            <p:oleObj spid="_x0000_s7171" name="Worksheet" r:id="rId3" imgW="7410326" imgH="3381368" progId="Excel.Sheet.8">
              <p:embed/>
            </p:oleObj>
          </a:graphicData>
        </a:graphic>
      </p:graphicFrame>
      <p:pic>
        <p:nvPicPr>
          <p:cNvPr id="14" name="Picture 15" descr="F:\19.07.2019\стоп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67925" y="692481"/>
            <a:ext cx="2124075" cy="159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99099"/>
            <a:ext cx="2523194" cy="135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174" name="Rectangle 3"/>
          <p:cNvSpPr>
            <a:spLocks noChangeArrowheads="1"/>
          </p:cNvSpPr>
          <p:nvPr/>
        </p:nvSpPr>
        <p:spPr bwMode="auto">
          <a:xfrm>
            <a:off x="0" y="70008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5" name="Rectangle 28"/>
          <p:cNvSpPr>
            <a:spLocks noChangeArrowheads="1"/>
          </p:cNvSpPr>
          <p:nvPr/>
        </p:nvSpPr>
        <p:spPr bwMode="auto">
          <a:xfrm>
            <a:off x="5391150" y="1585914"/>
            <a:ext cx="56959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Динамика показателей регионального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государственного экологического надзора </a:t>
            </a: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по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взысканию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и наложению штрафов, тыс.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рублей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7416" name="Rectangle 2"/>
          <p:cNvSpPr>
            <a:spLocks noChangeArrowheads="1"/>
          </p:cNvSpPr>
          <p:nvPr/>
        </p:nvSpPr>
        <p:spPr bwMode="auto">
          <a:xfrm>
            <a:off x="0" y="1608138"/>
            <a:ext cx="4988984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Соотношение проверок регионального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государственного экологического надзора </a:t>
            </a: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по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itchFamily="18" charset="0"/>
              </a:rPr>
              <a:t>ресурсам, %</a:t>
            </a:r>
          </a:p>
        </p:txBody>
      </p:sp>
      <p:sp>
        <p:nvSpPr>
          <p:cNvPr id="17417" name="Rectangle 2"/>
          <p:cNvSpPr>
            <a:spLocks/>
          </p:cNvSpPr>
          <p:nvPr/>
        </p:nvSpPr>
        <p:spPr bwMode="auto">
          <a:xfrm>
            <a:off x="4383728" y="1078738"/>
            <a:ext cx="52789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Надзорная деятельность</a:t>
            </a:r>
          </a:p>
        </p:txBody>
      </p:sp>
      <p:graphicFrame>
        <p:nvGraphicFramePr>
          <p:cNvPr id="7170" name="Диаграмма 23"/>
          <p:cNvGraphicFramePr>
            <a:graphicFrameLocks/>
          </p:cNvGraphicFramePr>
          <p:nvPr/>
        </p:nvGraphicFramePr>
        <p:xfrm>
          <a:off x="-590550" y="2657475"/>
          <a:ext cx="6086475" cy="2867025"/>
        </p:xfrm>
        <a:graphic>
          <a:graphicData uri="http://schemas.openxmlformats.org/presentationml/2006/ole">
            <p:oleObj spid="_x0000_s7170" name="Worksheet" r:id="rId6" imgW="6086640" imgH="2505042" progId="Excel.Sheet.8">
              <p:embed/>
            </p:oleObj>
          </a:graphicData>
        </a:graphic>
      </p:graphicFrame>
      <p:sp>
        <p:nvSpPr>
          <p:cNvPr id="17420" name="Rectangle 2"/>
          <p:cNvSpPr>
            <a:spLocks/>
          </p:cNvSpPr>
          <p:nvPr/>
        </p:nvSpPr>
        <p:spPr bwMode="auto">
          <a:xfrm>
            <a:off x="2691343" y="0"/>
            <a:ext cx="9069916" cy="1000126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Улучшение качества окружающей среды, обеспечение благоприятной среды проживания населения 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и рационального природопользования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391150" y="5280026"/>
            <a:ext cx="5934075" cy="14398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5738" indent="-185738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проведено </a:t>
            </a:r>
            <a:r>
              <a:rPr lang="ru-RU" sz="1600" b="1" dirty="0">
                <a:solidFill>
                  <a:srgbClr val="FF0000"/>
                </a:solidFill>
                <a:cs typeface="Times New Roman" pitchFamily="18" charset="0"/>
              </a:rPr>
              <a:t>86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плановых и </a:t>
            </a:r>
            <a:r>
              <a:rPr lang="ru-RU" sz="1600" b="1" dirty="0">
                <a:solidFill>
                  <a:srgbClr val="FF0000"/>
                </a:solidFill>
                <a:cs typeface="Times New Roman" pitchFamily="18" charset="0"/>
              </a:rPr>
              <a:t>65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внеплановых проверок;</a:t>
            </a:r>
          </a:p>
          <a:p>
            <a:pPr marL="185738" indent="-185738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 результатам </a:t>
            </a:r>
            <a:r>
              <a:rPr lang="ru-RU" sz="1600" b="1" dirty="0">
                <a:solidFill>
                  <a:srgbClr val="FF0000"/>
                </a:solidFill>
                <a:cs typeface="Times New Roman" pitchFamily="18" charset="0"/>
              </a:rPr>
              <a:t>151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проверки выявлено </a:t>
            </a:r>
            <a:br>
              <a:rPr lang="ru-RU" sz="14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cs typeface="Times New Roman" pitchFamily="18" charset="0"/>
              </a:rPr>
              <a:t>252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административных правонарушений, возбуждено </a:t>
            </a:r>
            <a:r>
              <a:rPr lang="ru-RU" sz="1600" b="1" dirty="0">
                <a:solidFill>
                  <a:srgbClr val="FF0000"/>
                </a:solidFill>
                <a:cs typeface="Times New Roman" pitchFamily="18" charset="0"/>
              </a:rPr>
              <a:t>448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дел об административных правонарушениях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529485" y="6351589"/>
            <a:ext cx="571500" cy="4286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sysClr val="window" lastClr="FFFFFF"/>
                </a:solidFill>
                <a:latin typeface="Calibri"/>
              </a:rPr>
              <a:t>9</a:t>
            </a:r>
            <a:endParaRPr lang="ru-RU" b="1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7181" name="Рисунок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304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3293</TotalTime>
  <Words>1779</Words>
  <Application>Microsoft Office PowerPoint</Application>
  <PresentationFormat>Произвольный</PresentationFormat>
  <Paragraphs>355</Paragraphs>
  <Slides>21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Office Theme</vt:lpstr>
      <vt:lpstr>Worksheet</vt:lpstr>
      <vt:lpstr>Лист</vt:lpstr>
      <vt:lpstr>Слайд 1</vt:lpstr>
      <vt:lpstr>Слайд 2</vt:lpstr>
      <vt:lpstr>Слайд 3</vt:lpstr>
      <vt:lpstr>Слайд 4</vt:lpstr>
      <vt:lpstr>Слайд 5</vt:lpstr>
      <vt:lpstr>Слайд 6</vt:lpstr>
      <vt:lpstr>Охрана водных объектов</vt:lpstr>
      <vt:lpstr>Слайд 8</vt:lpstr>
      <vt:lpstr>Слайд 9</vt:lpstr>
      <vt:lpstr>Наблюдения за состоянием окружающей среды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Komarova</dc:creator>
  <cp:lastModifiedBy>Nekrasova</cp:lastModifiedBy>
  <cp:revision>820</cp:revision>
  <dcterms:created xsi:type="dcterms:W3CDTF">2019-10-19T11:40:36Z</dcterms:created>
  <dcterms:modified xsi:type="dcterms:W3CDTF">2020-03-23T10:40:58Z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