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5"/>
  </p:notesMasterIdLst>
  <p:sldIdLst>
    <p:sldId id="257" r:id="rId4"/>
    <p:sldId id="276" r:id="rId5"/>
    <p:sldId id="259" r:id="rId6"/>
    <p:sldId id="260" r:id="rId7"/>
    <p:sldId id="261" r:id="rId8"/>
    <p:sldId id="277" r:id="rId9"/>
    <p:sldId id="280" r:id="rId10"/>
    <p:sldId id="278" r:id="rId11"/>
    <p:sldId id="281" r:id="rId12"/>
    <p:sldId id="279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CCFFFF"/>
    <a:srgbClr val="CCFFCC"/>
    <a:srgbClr val="008E40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 varScale="1">
        <p:scale>
          <a:sx n="67" d="100"/>
          <a:sy n="67" d="100"/>
        </p:scale>
        <p:origin x="-6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6811</c:v>
                </c:pt>
                <c:pt idx="1">
                  <c:v>1887</c:v>
                </c:pt>
              </c:numCache>
            </c:numRef>
          </c:val>
        </c:ser>
        <c:axId val="99740288"/>
        <c:axId val="100823424"/>
      </c:barChart>
      <c:catAx>
        <c:axId val="99740288"/>
        <c:scaling>
          <c:orientation val="minMax"/>
        </c:scaling>
        <c:axPos val="b"/>
        <c:tickLblPos val="nextTo"/>
        <c:crossAx val="100823424"/>
        <c:crosses val="autoZero"/>
        <c:auto val="1"/>
        <c:lblAlgn val="ctr"/>
        <c:lblOffset val="100"/>
      </c:catAx>
      <c:valAx>
        <c:axId val="100823424"/>
        <c:scaling>
          <c:orientation val="minMax"/>
        </c:scaling>
        <c:axPos val="l"/>
        <c:majorGridlines/>
        <c:numFmt formatCode="General" sourceLinked="1"/>
        <c:tickLblPos val="nextTo"/>
        <c:crossAx val="99740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Белохолуницкий</c:v>
                </c:pt>
                <c:pt idx="1">
                  <c:v>Кильмезский</c:v>
                </c:pt>
                <c:pt idx="2">
                  <c:v>Опаринский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</c:v>
                </c:pt>
                <c:pt idx="1">
                  <c:v>32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Белохолуницкий</c:v>
                </c:pt>
                <c:pt idx="1">
                  <c:v>Кильмезский</c:v>
                </c:pt>
                <c:pt idx="2">
                  <c:v>Опаринский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</c:v>
                </c:pt>
                <c:pt idx="1">
                  <c:v>32</c:v>
                </c:pt>
                <c:pt idx="2">
                  <c:v>17</c:v>
                </c:pt>
              </c:numCache>
            </c:numRef>
          </c:val>
        </c:ser>
        <c:axId val="100898304"/>
        <c:axId val="100899840"/>
      </c:barChart>
      <c:catAx>
        <c:axId val="100898304"/>
        <c:scaling>
          <c:orientation val="minMax"/>
        </c:scaling>
        <c:axPos val="b"/>
        <c:tickLblPos val="nextTo"/>
        <c:crossAx val="100899840"/>
        <c:crosses val="autoZero"/>
        <c:auto val="1"/>
        <c:lblAlgn val="ctr"/>
        <c:lblOffset val="100"/>
      </c:catAx>
      <c:valAx>
        <c:axId val="100899840"/>
        <c:scaling>
          <c:orientation val="minMax"/>
        </c:scaling>
        <c:axPos val="l"/>
        <c:majorGridlines/>
        <c:numFmt formatCode="General" sourceLinked="1"/>
        <c:tickLblPos val="nextTo"/>
        <c:crossAx val="100898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626167394684427"/>
          <c:y val="5.9350353019446099E-2"/>
          <c:w val="0.50861774050703357"/>
          <c:h val="0.5774298477254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23000</c:v>
                </c:pt>
                <c:pt idx="1">
                  <c:v>3583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участники</c:v>
                </c:pt>
                <c:pt idx="1">
                  <c:v>призеры</c:v>
                </c:pt>
              </c:strCache>
            </c:strRef>
          </c:cat>
          <c:val>
            <c:numRef>
              <c:f>Лист1!$D$2:$D$3</c:f>
            </c:numRef>
          </c:val>
        </c:ser>
        <c:axId val="106713856"/>
        <c:axId val="106715392"/>
      </c:barChart>
      <c:catAx>
        <c:axId val="106713856"/>
        <c:scaling>
          <c:orientation val="minMax"/>
        </c:scaling>
        <c:axPos val="b"/>
        <c:tickLblPos val="nextTo"/>
        <c:crossAx val="106715392"/>
        <c:crosses val="autoZero"/>
        <c:auto val="1"/>
        <c:lblAlgn val="ctr"/>
        <c:lblOffset val="100"/>
      </c:catAx>
      <c:valAx>
        <c:axId val="106715392"/>
        <c:scaling>
          <c:orientation val="minMax"/>
        </c:scaling>
        <c:axPos val="l"/>
        <c:majorGridlines/>
        <c:numFmt formatCode="General" sourceLinked="1"/>
        <c:tickLblPos val="nextTo"/>
        <c:crossAx val="106713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2030</c:v>
                </c:pt>
                <c:pt idx="1">
                  <c:v>1860</c:v>
                </c:pt>
              </c:numCache>
            </c:numRef>
          </c:val>
        </c:ser>
        <c:axId val="106780160"/>
        <c:axId val="106781696"/>
      </c:barChart>
      <c:catAx>
        <c:axId val="106780160"/>
        <c:scaling>
          <c:orientation val="minMax"/>
        </c:scaling>
        <c:axPos val="b"/>
        <c:tickLblPos val="nextTo"/>
        <c:crossAx val="106781696"/>
        <c:crosses val="autoZero"/>
        <c:auto val="1"/>
        <c:lblAlgn val="ctr"/>
        <c:lblOffset val="100"/>
      </c:catAx>
      <c:valAx>
        <c:axId val="106781696"/>
        <c:scaling>
          <c:orientation val="minMax"/>
        </c:scaling>
        <c:axPos val="l"/>
        <c:majorGridlines/>
        <c:numFmt formatCode="General" sourceLinked="1"/>
        <c:tickLblPos val="nextTo"/>
        <c:crossAx val="106780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2018 г. - районы</a:t>
            </a:r>
            <a:endParaRPr lang="ru-RU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0585317134270379"/>
          <c:y val="4.3064206388138605E-2"/>
        </c:manualLayout>
      </c:layout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cat>
            <c:strRef>
              <c:f>Лист1!$A$2:$A$5</c:f>
              <c:strCache>
                <c:ptCount val="4"/>
                <c:pt idx="0">
                  <c:v>Вятскополянский</c:v>
                </c:pt>
                <c:pt idx="1">
                  <c:v>Оричевский</c:v>
                </c:pt>
                <c:pt idx="2">
                  <c:v>Пижанский</c:v>
                </c:pt>
                <c:pt idx="3">
                  <c:v>г. Кирово-Чепецк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</c:v>
                </c:pt>
                <c:pt idx="1">
                  <c:v>612</c:v>
                </c:pt>
                <c:pt idx="2">
                  <c:v>311</c:v>
                </c:pt>
                <c:pt idx="3">
                  <c:v>1388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cat>
            <c:strRef>
              <c:f>Лист1!$A$2:$A$5</c:f>
              <c:strCache>
                <c:ptCount val="4"/>
                <c:pt idx="0">
                  <c:v>Вятскополянский</c:v>
                </c:pt>
                <c:pt idx="1">
                  <c:v>Оричевский</c:v>
                </c:pt>
                <c:pt idx="2">
                  <c:v>Пижанский</c:v>
                </c:pt>
                <c:pt idx="3">
                  <c:v>г. Кирово-Чепецк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</c:v>
                </c:pt>
                <c:pt idx="1">
                  <c:v>333</c:v>
                </c:pt>
                <c:pt idx="2">
                  <c:v>131</c:v>
                </c:pt>
                <c:pt idx="3">
                  <c:v>445</c:v>
                </c:pt>
              </c:numCache>
            </c:numRef>
          </c:val>
        </c:ser>
        <c:gapWidth val="75"/>
        <c:axId val="106814080"/>
        <c:axId val="106819968"/>
      </c:barChart>
      <c:catAx>
        <c:axId val="106814080"/>
        <c:scaling>
          <c:orientation val="minMax"/>
        </c:scaling>
        <c:axPos val="b"/>
        <c:majorTickMark val="none"/>
        <c:tickLblPos val="nextTo"/>
        <c:crossAx val="106819968"/>
        <c:crosses val="autoZero"/>
        <c:auto val="1"/>
        <c:lblAlgn val="ctr"/>
        <c:lblOffset val="100"/>
      </c:catAx>
      <c:valAx>
        <c:axId val="106819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06814080"/>
        <c:crosses val="autoZero"/>
        <c:crossBetween val="between"/>
      </c:valAx>
    </c:plotArea>
    <c:legend>
      <c:legendPos val="b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0.16200000000000001</c:v>
                </c:pt>
                <c:pt idx="1">
                  <c:v>0.39000000000000024</c:v>
                </c:pt>
                <c:pt idx="2" formatCode="0.00%">
                  <c:v>0.38500000000000023</c:v>
                </c:pt>
              </c:numCache>
            </c:numRef>
          </c:val>
        </c:ser>
        <c:shape val="pyramid"/>
        <c:axId val="107158144"/>
        <c:axId val="107164032"/>
        <c:axId val="0"/>
      </c:bar3DChart>
      <c:catAx>
        <c:axId val="107158144"/>
        <c:scaling>
          <c:orientation val="minMax"/>
        </c:scaling>
        <c:axPos val="b"/>
        <c:tickLblPos val="nextTo"/>
        <c:crossAx val="107164032"/>
        <c:crosses val="autoZero"/>
        <c:auto val="1"/>
        <c:lblAlgn val="ctr"/>
        <c:lblOffset val="100"/>
      </c:catAx>
      <c:valAx>
        <c:axId val="107164032"/>
        <c:scaling>
          <c:orientation val="minMax"/>
        </c:scaling>
        <c:axPos val="l"/>
        <c:majorGridlines/>
        <c:numFmt formatCode="0.00%" sourceLinked="1"/>
        <c:tickLblPos val="nextTo"/>
        <c:crossAx val="107158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cat>
            <c:strRef>
              <c:f>Лист1!$A$2:$A$6</c:f>
              <c:strCache>
                <c:ptCount val="5"/>
                <c:pt idx="0">
                  <c:v>г. Кирово-Чепецк</c:v>
                </c:pt>
                <c:pt idx="1">
                  <c:v>г. Слободской</c:v>
                </c:pt>
                <c:pt idx="2">
                  <c:v>Кильмезский р-н</c:v>
                </c:pt>
                <c:pt idx="3">
                  <c:v>Малмыжский р-н</c:v>
                </c:pt>
                <c:pt idx="4">
                  <c:v>Пижанский р-н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16</c:v>
                </c:pt>
                <c:pt idx="2">
                  <c:v>8</c:v>
                </c:pt>
                <c:pt idx="3">
                  <c:v>21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cat>
            <c:strRef>
              <c:f>Лист1!$A$2:$A$6</c:f>
              <c:strCache>
                <c:ptCount val="5"/>
                <c:pt idx="0">
                  <c:v>г. Кирово-Чепецк</c:v>
                </c:pt>
                <c:pt idx="1">
                  <c:v>г. Слободской</c:v>
                </c:pt>
                <c:pt idx="2">
                  <c:v>Кильмезский р-н</c:v>
                </c:pt>
                <c:pt idx="3">
                  <c:v>Малмыжский р-н</c:v>
                </c:pt>
                <c:pt idx="4">
                  <c:v>Пижанский р-н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axId val="107360256"/>
        <c:axId val="107361792"/>
      </c:barChart>
      <c:catAx>
        <c:axId val="107360256"/>
        <c:scaling>
          <c:orientation val="minMax"/>
        </c:scaling>
        <c:axPos val="b"/>
        <c:tickLblPos val="nextTo"/>
        <c:crossAx val="107361792"/>
        <c:crosses val="autoZero"/>
        <c:auto val="1"/>
        <c:lblAlgn val="ctr"/>
        <c:lblOffset val="100"/>
      </c:catAx>
      <c:valAx>
        <c:axId val="107361792"/>
        <c:scaling>
          <c:orientation val="minMax"/>
        </c:scaling>
        <c:axPos val="l"/>
        <c:majorGridlines/>
        <c:numFmt formatCode="General" sourceLinked="1"/>
        <c:tickLblPos val="nextTo"/>
        <c:crossAx val="10736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27410751011696"/>
          <c:y val="4.5354304898420107E-2"/>
          <c:w val="0.30517786185027146"/>
          <c:h val="0.2055926117752457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Лист1!$A$2:$A$5</c:f>
              <c:strCache>
                <c:ptCount val="2"/>
                <c:pt idx="0">
                  <c:v>Всероссийский уровень</c:v>
                </c:pt>
                <c:pt idx="1">
                  <c:v>Международный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466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cat>
            <c:strRef>
              <c:f>Лист1!$A$2:$A$5</c:f>
              <c:strCache>
                <c:ptCount val="2"/>
                <c:pt idx="0">
                  <c:v>Всероссийский уровень</c:v>
                </c:pt>
                <c:pt idx="1">
                  <c:v>Международный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45</c:v>
                </c:pt>
                <c:pt idx="1">
                  <c:v>10</c:v>
                </c:pt>
              </c:numCache>
            </c:numRef>
          </c:val>
        </c:ser>
        <c:overlap val="100"/>
        <c:axId val="107394560"/>
        <c:axId val="107396096"/>
      </c:barChart>
      <c:catAx>
        <c:axId val="107394560"/>
        <c:scaling>
          <c:orientation val="minMax"/>
        </c:scaling>
        <c:axPos val="b"/>
        <c:tickLblPos val="nextTo"/>
        <c:crossAx val="107396096"/>
        <c:crosses val="autoZero"/>
        <c:auto val="1"/>
        <c:lblAlgn val="ctr"/>
        <c:lblOffset val="100"/>
      </c:catAx>
      <c:valAx>
        <c:axId val="107396096"/>
        <c:scaling>
          <c:orientation val="minMax"/>
        </c:scaling>
        <c:axPos val="l"/>
        <c:majorGridlines/>
        <c:numFmt formatCode="General" sourceLinked="1"/>
        <c:tickLblPos val="nextTo"/>
        <c:crossAx val="10739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92162355323899"/>
          <c:y val="0.83146632977780177"/>
          <c:w val="0.33291881835234177"/>
          <c:h val="0.1370617411834972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0.38182</cdr:x>
      <cdr:y>0</cdr:y>
    </cdr:from>
    <cdr:to>
      <cdr:x>0.94546</cdr:x>
      <cdr:y>0.04167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 flipH="1">
          <a:off x="1500198" y="0"/>
          <a:ext cx="2214610" cy="214314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3497AE">
                <a:tint val="50000"/>
                <a:satMod val="300000"/>
              </a:srgbClr>
            </a:gs>
            <a:gs pos="35000">
              <a:srgbClr val="3497AE">
                <a:tint val="37000"/>
                <a:satMod val="300000"/>
              </a:srgbClr>
            </a:gs>
            <a:gs pos="100000">
              <a:srgbClr val="3497AE">
                <a:tint val="15000"/>
                <a:satMod val="350000"/>
              </a:srgbClr>
            </a:gs>
          </a:gsLst>
          <a:lin ang="16200000" scaled="1"/>
        </a:gradFill>
        <a:ln xmlns:a="http://schemas.openxmlformats.org/drawingml/2006/main" w="9525" cap="flat" cmpd="sng" algn="ctr">
          <a:solidFill>
            <a:srgbClr val="3497AE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Calibri" pitchFamily="34" charset="0"/>
              <a:cs typeface="Times New Roman" pitchFamily="18" charset="0"/>
            </a:rPr>
            <a:t>Итоги 2018 гг.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4/30/2019 10:27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4/30/2019 10:27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4/30/2019 10:27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4/30/2019 10:27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000636"/>
            <a:ext cx="5785967" cy="1571636"/>
          </a:xfrm>
        </p:spPr>
        <p:txBody>
          <a:bodyPr>
            <a:noAutofit/>
          </a:bodyPr>
          <a:lstStyle/>
          <a:p>
            <a:pPr algn="r"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Зарубина</a:t>
            </a:r>
          </a:p>
          <a:p>
            <a:pPr algn="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Ирина Михайловна</a:t>
            </a:r>
          </a:p>
          <a:p>
            <a:pPr algn="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специалист министерства охраны </a:t>
            </a:r>
          </a:p>
          <a:p>
            <a:pPr algn="r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окружающей среды Кировской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0"/>
            <a:ext cx="7681913" cy="1523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7715304" cy="3416320"/>
          </a:xfrm>
          <a:prstGeom prst="rect">
            <a:avLst/>
          </a:prstGeom>
          <a:ln w="762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АНАЛИЗ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РАБОТЫ ПО РАЗВИТИЮ СИСТЕМЫ ЭКОЛОГИЧЕСКОГО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ПРОСВЕЩЕНИЯ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КИРОВСКОЙ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 2018 год 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82000" cy="6647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Экологическое  </a:t>
            </a:r>
            <a:r>
              <a:rPr lang="ru-RU" sz="4800" b="0" i="0" spc="-150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волонтерство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7158" y="2571744"/>
            <a:ext cx="8382000" cy="8863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000000"/>
              </a:buClr>
            </a:pPr>
            <a:r>
              <a:rPr lang="ru-RU" b="0" i="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226 </a:t>
            </a:r>
            <a:r>
              <a:rPr lang="ru-RU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волонтеров </a:t>
            </a:r>
            <a:r>
              <a:rPr lang="ru-RU" sz="22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(от 14 до 18 лет);</a:t>
            </a:r>
          </a:p>
          <a:p>
            <a:pPr marL="393192" indent="-393192" defTabSz="914400">
              <a:spcBef>
                <a:spcPts val="0"/>
              </a:spcBef>
              <a:buClr>
                <a:srgbClr val="000000"/>
              </a:buClr>
            </a:pPr>
            <a:r>
              <a:rPr lang="ru-RU" dirty="0" smtClean="0">
                <a:solidFill>
                  <a:srgbClr val="000000"/>
                </a:solidFill>
                <a:latin typeface="Calibri"/>
              </a:rPr>
              <a:t>За 4 года создано 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50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Calibri"/>
              </a:rPr>
              <a:t>экодружин</a:t>
            </a:r>
            <a:endParaRPr lang="ru-RU" b="0" i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28596" y="2500306"/>
            <a:ext cx="8382000" cy="8863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857232"/>
            <a:ext cx="8715404" cy="157163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Кировский городской добровольческий проект «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ЭкоДружина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управление по делам молодежи, физической культуре и спорту администрации г. Кирова, «Лабиринт»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85786" y="3786190"/>
            <a:ext cx="7572428" cy="24375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136 субботников, 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214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экологических уроков,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урока здоровья, 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i="1" dirty="0" smtClean="0">
                <a:solidFill>
                  <a:srgbClr val="000000"/>
                </a:solidFill>
                <a:latin typeface="Calibri"/>
              </a:rPr>
              <a:t>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962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кг батареек, 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выявлено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экологически неблагоприятных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зон города –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устранено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8382000" cy="912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Информирование</a:t>
            </a: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и </a:t>
            </a: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инновационные формы </a:t>
            </a: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работы</a:t>
            </a:r>
            <a:endParaRPr kumimoji="0" lang="ru-RU" sz="3600" b="0" i="0" u="none" strike="noStrike" kern="1200" cap="none" spc="-150" normalizeH="0" baseline="0" noProof="0" dirty="0">
              <a:ln w="3175">
                <a:noFill/>
              </a:ln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857760"/>
            <a:ext cx="8501122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долгосрочный проект по экологии и ЗОЖ 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«Тропа здоровья» в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Юрьянском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районе</a:t>
            </a: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357430"/>
            <a:ext cx="535785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лагеря; мероприятия в рамках Всероссийского фестиваля энергосбережения «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ВместеЯрче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3214686"/>
            <a:ext cx="8358246" cy="71438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масштабный проект по созданию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арборетума (древесный питомник)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в г. Кирово-Чепецке </a:t>
            </a: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357158" y="1214422"/>
            <a:ext cx="4214842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Информирование о работе по экологическому образованию и просвещению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64" y="5786454"/>
            <a:ext cx="8501154" cy="4286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smtClean="0">
                <a:latin typeface="Calibri" pitchFamily="34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электронных продуктов; виртуальные экскурсии</a:t>
            </a: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643438" y="1142984"/>
            <a:ext cx="4214842" cy="1143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5 учреждений образования и культуры сотрудничают с общественно политической газетой «</a:t>
            </a:r>
            <a:r>
              <a:rPr lang="ru-RU" sz="2000" b="1" dirty="0" err="1" smtClean="0">
                <a:solidFill>
                  <a:schemeClr val="tx1"/>
                </a:solidFill>
              </a:rPr>
              <a:t>Юрьянские</a:t>
            </a:r>
            <a:r>
              <a:rPr lang="ru-RU" sz="2000" b="1" dirty="0" smtClean="0">
                <a:solidFill>
                  <a:schemeClr val="tx1"/>
                </a:solidFill>
              </a:rPr>
              <a:t> вести»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000504"/>
            <a:ext cx="8358246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экологический фестиваль «Маленький изобретатель» (творческое инженерное задание – макет «Экологически чистый дворик «Моя мечта», д/с № 1)  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в г. Кирово-Чепецке </a:t>
            </a: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143800" cy="10715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Факторы, содействующие развитию системы экологического образования и просвещения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31870" cy="264320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 </a:t>
            </a:r>
            <a:r>
              <a:rPr lang="ru-RU" sz="4000" b="1" i="1" dirty="0" smtClean="0">
                <a:latin typeface="+mj-lt"/>
              </a:rPr>
              <a:t/>
            </a:r>
            <a:br>
              <a:rPr lang="ru-RU" sz="4000" b="1" i="1" dirty="0" smtClean="0">
                <a:latin typeface="+mj-lt"/>
              </a:rPr>
            </a:br>
            <a:endParaRPr lang="ru-RU" sz="4000" b="1" i="1" spc="-150" dirty="0" smtClean="0">
              <a:ln w="3175">
                <a:noFill/>
              </a:ln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  <a:p>
            <a:pPr lvl="0"/>
            <a:r>
              <a:rPr lang="ru-RU" sz="4000" b="1" i="1" dirty="0" smtClean="0">
                <a:latin typeface="+mj-lt"/>
              </a:rPr>
              <a:t> </a:t>
            </a:r>
            <a:endParaRPr lang="ru-RU" sz="4000" b="1" i="1" dirty="0">
              <a:latin typeface="+mj-lt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14282" y="1785926"/>
            <a:ext cx="8643998" cy="2379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Экологический совет;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Поддержка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администрации города; </a:t>
            </a:r>
          </a:p>
          <a:p>
            <a:pPr marL="393192" lvl="0" indent="-393192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Blip>
                <a:blip r:embed="rId2"/>
              </a:buBlip>
            </a:pPr>
            <a:r>
              <a:rPr lang="ru-RU" sz="2400" b="1" dirty="0" smtClean="0"/>
              <a:t>Поддержка крупных химических предприятий;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Ведение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планомерной работы по подготовке кадров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400" b="1" dirty="0" smtClean="0"/>
              <a:t>Организация системы массовых мероприятий</a:t>
            </a:r>
            <a:r>
              <a:rPr lang="ru-RU" sz="2400" dirty="0" smtClean="0"/>
              <a:t>, таких как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ru-RU" sz="2400" dirty="0" smtClean="0"/>
              <a:t>     </a:t>
            </a:r>
            <a:r>
              <a:rPr lang="en-US" sz="2400" dirty="0" smtClean="0"/>
              <a:t>II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Окружные экологические чтения  «Тебе и мне нужна Земля»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4786322"/>
            <a:ext cx="7929618" cy="17145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Достижения на областных, всероссийских и международных  конкурсах: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1388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участников -школьников – 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445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победителей;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конкурсантов-педагогов –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победителей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4286256"/>
            <a:ext cx="2857520" cy="34459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1142984"/>
            <a:ext cx="45005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spc="-150" dirty="0" smtClean="0">
                <a:ln w="3175">
                  <a:noFill/>
                </a:ln>
                <a:solidFill>
                  <a:srgbClr val="00B050"/>
                </a:solidFill>
              </a:rPr>
              <a:t>на примере г. </a:t>
            </a:r>
            <a:r>
              <a:rPr lang="ru-RU" sz="2800" b="1" spc="-150" dirty="0" err="1" smtClean="0">
                <a:ln w="3175">
                  <a:noFill/>
                </a:ln>
                <a:solidFill>
                  <a:srgbClr val="00B050"/>
                </a:solidFill>
              </a:rPr>
              <a:t>Кирово-Чепецка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348238" cy="5714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3600" b="0" i="0" spc="-15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Основные  количественные показатели</a:t>
            </a:r>
            <a:endParaRPr lang="ru-RU" sz="3600" b="0" i="0" spc="-150" dirty="0"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16" name="Текст 8"/>
          <p:cNvSpPr txBox="1">
            <a:spLocks/>
          </p:cNvSpPr>
          <p:nvPr/>
        </p:nvSpPr>
        <p:spPr>
          <a:xfrm>
            <a:off x="357158" y="5286388"/>
            <a:ext cx="8429684" cy="1292662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Систематическая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деятельность по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экообразованию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и просвещению</a:t>
            </a: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55-56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% </a:t>
            </a:r>
            <a:r>
              <a:rPr lang="ru-RU" sz="2000" b="1" dirty="0" smtClean="0">
                <a:latin typeface="Calibri" pitchFamily="34" charset="0"/>
              </a:rPr>
              <a:t>–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детские сады и общеобразовательные организации ;</a:t>
            </a: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latin typeface="Calibri" pitchFamily="34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34</a:t>
            </a:r>
            <a:r>
              <a:rPr lang="ru-RU" sz="2000" b="1" dirty="0" smtClean="0">
                <a:latin typeface="Calibri" pitchFamily="34" charset="0"/>
              </a:rPr>
              <a:t>% – учреждения дополнительного образования;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   50 </a:t>
            </a:r>
            <a:r>
              <a:rPr lang="ru-RU" sz="2000" b="1" dirty="0" smtClean="0">
                <a:latin typeface="Calibri" pitchFamily="34" charset="0"/>
              </a:rPr>
              <a:t>% – библиотеки</a:t>
            </a:r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643174" y="3286124"/>
            <a:ext cx="3500462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R="0" lvl="0" indent="-450000" algn="ctr" defTabSz="914363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4973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субботников:</a:t>
            </a:r>
          </a:p>
          <a:p>
            <a:pPr marR="0" lvl="0" indent="-450000" algn="ctr" defTabSz="914363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latin typeface="Calibri" pitchFamily="34" charset="0"/>
              </a:rPr>
              <a:t>из них организованы </a:t>
            </a:r>
          </a:p>
          <a:p>
            <a:pPr marR="0" lvl="0" indent="-450000" defTabSz="914363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1607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  школами,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lvl="0" indent="-450000" defTabSz="914363"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1445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–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детскими садами, </a:t>
            </a:r>
          </a:p>
          <a:p>
            <a:pPr marR="0" lvl="0" indent="-450000" defTabSz="914363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1088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 домами культуры.</a:t>
            </a:r>
          </a:p>
          <a:p>
            <a:pPr marR="0" lvl="0" indent="-450000" defTabSz="914363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baseline="0" dirty="0" smtClean="0">
                <a:latin typeface="Calibri" pitchFamily="34" charset="0"/>
              </a:rPr>
              <a:t>       Собрано – </a:t>
            </a:r>
            <a:r>
              <a:rPr lang="ru-RU" sz="2000" b="1" baseline="0" dirty="0" smtClean="0">
                <a:solidFill>
                  <a:srgbClr val="C00000"/>
                </a:solidFill>
                <a:latin typeface="Calibri" pitchFamily="34" charset="0"/>
              </a:rPr>
              <a:t>1551</a:t>
            </a:r>
            <a:r>
              <a:rPr lang="ru-RU" sz="2000" b="1" baseline="0" dirty="0" smtClean="0">
                <a:latin typeface="Calibri" pitchFamily="34" charset="0"/>
              </a:rPr>
              <a:t> т мусора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714356"/>
            <a:ext cx="7858180" cy="5000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 Более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16</a:t>
            </a:r>
            <a:r>
              <a:rPr lang="ru-RU" sz="2000" b="1" dirty="0" smtClean="0">
                <a:latin typeface="Calibri" pitchFamily="34" charset="0"/>
              </a:rPr>
              <a:t> тыс. мероприятий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- 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321</a:t>
            </a:r>
            <a:r>
              <a:rPr lang="ru-RU" sz="2000" b="1" dirty="0" smtClean="0">
                <a:latin typeface="Calibri" pitchFamily="34" charset="0"/>
              </a:rPr>
              <a:t> тыс. человек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1214422"/>
            <a:ext cx="7572428" cy="9286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925</a:t>
            </a:r>
            <a:r>
              <a:rPr lang="ru-RU" sz="2000" b="1" dirty="0" smtClean="0">
                <a:latin typeface="Calibri" pitchFamily="34" charset="0"/>
              </a:rPr>
              <a:t> программ по экологическому образованию и просвещению:</a:t>
            </a:r>
          </a:p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    в детских садах и школах – по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350</a:t>
            </a:r>
            <a:r>
              <a:rPr lang="ru-RU" sz="2000" b="1" dirty="0" smtClean="0">
                <a:latin typeface="Calibri" pitchFamily="34" charset="0"/>
              </a:rPr>
              <a:t> программ, </a:t>
            </a:r>
          </a:p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в библиотеках –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93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662" y="2143116"/>
            <a:ext cx="7000924" cy="5000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1546</a:t>
            </a:r>
            <a:r>
              <a:rPr lang="ru-RU" sz="2000" b="1" dirty="0" smtClean="0">
                <a:latin typeface="Calibri" pitchFamily="34" charset="0"/>
              </a:rPr>
              <a:t> экологических троп (при школах –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1326)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42976" y="2643182"/>
            <a:ext cx="6500858" cy="5000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ru-RU" sz="2000" b="1" dirty="0" smtClean="0">
                <a:latin typeface="Calibri" pitchFamily="34" charset="0"/>
              </a:rPr>
              <a:t>тыс. деревьев,   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2,7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т</a:t>
            </a:r>
            <a:r>
              <a:rPr lang="ru-RU" sz="2000" b="1" dirty="0" smtClean="0">
                <a:latin typeface="Calibri" pitchFamily="34" charset="0"/>
              </a:rPr>
              <a:t>ыс. кустарников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382000" cy="10385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lvl="0">
              <a:lnSpc>
                <a:spcPct val="90000"/>
              </a:lnSpc>
            </a:pPr>
            <a:endParaRPr kumimoji="0" lang="ru-RU" sz="3600" b="0" i="0" u="none" strike="noStrike" kern="1200" cap="none" spc="-150" normalizeH="0" baseline="0" noProof="0" dirty="0">
              <a:ln w="3175">
                <a:noFill/>
              </a:ln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286412" cy="78579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</a:pPr>
            <a:r>
              <a:rPr lang="ru-RU" sz="2800" b="0" i="0" spc="-15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Экологическое воспитание</a:t>
            </a:r>
            <a:br>
              <a:rPr lang="ru-RU" sz="2800" b="0" i="0" spc="-15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sz="2800" b="0" i="0" spc="-15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в дошкольных учреждениях</a:t>
            </a:r>
            <a:endParaRPr lang="ru-RU" sz="2800" b="0" i="0" spc="-150" dirty="0"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3000372"/>
            <a:ext cx="8358246" cy="50006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Достижения на областных, всероссийских и международных  конкурсах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928662" y="3929042"/>
          <a:ext cx="271464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500562" y="3857628"/>
          <a:ext cx="464343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 flipH="1">
            <a:off x="1928794" y="3643314"/>
            <a:ext cx="1928826" cy="344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Область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1604" y="1643050"/>
            <a:ext cx="5929354" cy="11430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 Экологических троп –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177</a:t>
            </a:r>
            <a:endParaRPr lang="ru-RU" sz="2000" b="1" dirty="0" smtClean="0">
              <a:latin typeface="Calibri" pitchFamily="34" charset="0"/>
            </a:endParaRPr>
          </a:p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dk1"/>
                </a:solidFill>
                <a:latin typeface="Calibri" pitchFamily="34" charset="0"/>
              </a:rPr>
              <a:t>Детских уголков и стендов </a:t>
            </a:r>
            <a:r>
              <a:rPr lang="ru-RU" sz="2000" b="1" dirty="0" smtClean="0">
                <a:latin typeface="Calibri" pitchFamily="34" charset="0"/>
              </a:rPr>
              <a:t>– более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6,1</a:t>
            </a:r>
            <a:r>
              <a:rPr lang="ru-RU" sz="2000" b="1" dirty="0" smtClean="0">
                <a:latin typeface="Calibri" pitchFamily="34" charset="0"/>
              </a:rPr>
              <a:t> тыс. </a:t>
            </a:r>
            <a:endParaRPr lang="ru-RU" sz="2000" b="1" dirty="0" smtClean="0">
              <a:solidFill>
                <a:schemeClr val="dk1"/>
              </a:solidFill>
              <a:latin typeface="Calibri" pitchFamily="34" charset="0"/>
            </a:endParaRPr>
          </a:p>
          <a:p>
            <a:pPr marL="396875" lvl="0" indent="-396875" algn="ctr" defTabSz="914363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latin typeface="Calibri" pitchFamily="34" charset="0"/>
              </a:rPr>
              <a:t>       </a:t>
            </a:r>
            <a:r>
              <a:rPr lang="ru-RU" sz="2000" b="1" dirty="0" err="1" smtClean="0">
                <a:latin typeface="Calibri" pitchFamily="34" charset="0"/>
              </a:rPr>
              <a:t>Эко-брошюр</a:t>
            </a:r>
            <a:r>
              <a:rPr lang="ru-RU" sz="2000" b="1" dirty="0" smtClean="0">
                <a:latin typeface="Calibri" pitchFamily="34" charset="0"/>
              </a:rPr>
              <a:t> и листовок – 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2737 </a:t>
            </a:r>
            <a:r>
              <a:rPr lang="ru-RU" sz="2000" b="1" dirty="0" smtClean="0">
                <a:latin typeface="Calibri" pitchFamily="34" charset="0"/>
              </a:rPr>
              <a:t>наименований</a:t>
            </a:r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flipH="1">
            <a:off x="5429256" y="3571876"/>
            <a:ext cx="1928826" cy="344590"/>
          </a:xfrm>
          <a:prstGeom prst="roundRect">
            <a:avLst>
              <a:gd name="adj" fmla="val 127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Районы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860" y="857232"/>
            <a:ext cx="3857652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396875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2018 г. –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39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тыс. детей</a:t>
            </a:r>
          </a:p>
          <a:p>
            <a:pPr marL="396875" indent="-396875" algn="ctr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2017 г.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49</a:t>
            </a:r>
            <a:r>
              <a:rPr lang="ru-RU" sz="2000" b="1" dirty="0" smtClean="0">
                <a:latin typeface="Calibri" pitchFamily="34" charset="0"/>
              </a:rPr>
              <a:t> тыс. детей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0"/>
            <a:ext cx="6715172" cy="7857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Экологическое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в образовательных  учреждениях</a:t>
            </a:r>
            <a:endParaRPr kumimoji="0" lang="ru-RU" sz="2800" b="0" i="0" u="none" strike="noStrike" kern="1200" cap="none" spc="-150" normalizeH="0" baseline="0" noProof="0" dirty="0">
              <a:ln w="3175">
                <a:noFill/>
              </a:ln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1428728" y="928670"/>
            <a:ext cx="607223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4,3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т</a:t>
            </a:r>
            <a:r>
              <a:rPr lang="ru-RU" sz="2000" b="1" dirty="0" smtClean="0">
                <a:latin typeface="Calibri" pitchFamily="34" charset="0"/>
              </a:rPr>
              <a:t>ыс. мероприятий   –  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94,6</a:t>
            </a:r>
            <a:r>
              <a:rPr lang="ru-RU" sz="2000" b="1" dirty="0" smtClean="0">
                <a:latin typeface="Calibri" pitchFamily="34" charset="0"/>
              </a:rPr>
              <a:t> тыс. учащихся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928662" y="1285860"/>
            <a:ext cx="7143800" cy="615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latin typeface="Calibri" pitchFamily="34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271</a:t>
            </a:r>
            <a:r>
              <a:rPr lang="ru-RU" sz="2000" b="1" dirty="0" smtClean="0">
                <a:latin typeface="Calibri" pitchFamily="34" charset="0"/>
              </a:rPr>
              <a:t>  акция по сбору опасных отходов: </a:t>
            </a:r>
          </a:p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1,3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т  отработанных батареек;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2,7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пластиковых бутылок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214554"/>
            <a:ext cx="5286412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Достижения на областных, всероссийских и международных  конкурсах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3286124"/>
          <a:ext cx="2928958" cy="342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786050" y="3714752"/>
          <a:ext cx="2714644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 flipH="1">
            <a:off x="2357422" y="3000372"/>
            <a:ext cx="3357586" cy="5715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2017-2018 гг. - международные мероприятия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857884" y="1928802"/>
          <a:ext cx="3286116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 flipH="1">
            <a:off x="285720" y="2857496"/>
            <a:ext cx="1785950" cy="4286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2018 г - область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0"/>
            <a:ext cx="8072494" cy="7857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Результативность  участия работников образования, культуры, молодежной</a:t>
            </a:r>
            <a:r>
              <a:rPr kumimoji="0" lang="ru-RU" sz="2400" b="0" i="0" u="none" strike="noStrike" kern="1200" cap="none" spc="-150" normalizeH="0" noProof="0" dirty="0" smtClean="0">
                <a:ln w="3175">
                  <a:noFill/>
                </a:ln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политики  в конкурсах экологической направленности</a:t>
            </a:r>
            <a:endParaRPr kumimoji="0" lang="ru-RU" sz="2400" b="0" i="0" u="none" strike="noStrike" kern="1200" cap="none" spc="-150" normalizeH="0" baseline="0" noProof="0" dirty="0">
              <a:ln w="3175">
                <a:noFill/>
              </a:ln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28670"/>
          <a:ext cx="3643338" cy="238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3428976"/>
          <a:ext cx="428624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 flipH="1">
            <a:off x="785786" y="3214686"/>
            <a:ext cx="2214610" cy="2143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Лидеры 2018 г.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786314" y="928670"/>
          <a:ext cx="400052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flipH="1">
            <a:off x="2285984" y="857232"/>
            <a:ext cx="2214610" cy="2143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Итоги 2017-2018 гг.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142976" y="0"/>
            <a:ext cx="6858048" cy="912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Экологическое просвещение на базе  </a:t>
            </a:r>
            <a:b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библиотек</a:t>
            </a:r>
            <a:endParaRPr kumimoji="0" lang="ru-RU" sz="3600" b="0" i="0" u="none" strike="noStrike" kern="1200" cap="none" spc="-150" normalizeH="0" baseline="0" noProof="0" dirty="0">
              <a:ln w="3175">
                <a:noFill/>
              </a:ln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Текст 8"/>
          <p:cNvSpPr txBox="1">
            <a:spLocks/>
          </p:cNvSpPr>
          <p:nvPr/>
        </p:nvSpPr>
        <p:spPr>
          <a:xfrm>
            <a:off x="357158" y="1071546"/>
            <a:ext cx="8501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418</a:t>
            </a:r>
            <a:r>
              <a:rPr lang="ru-RU" sz="2000" b="1" dirty="0" smtClean="0">
                <a:latin typeface="Calibri" pitchFamily="34" charset="0"/>
              </a:rPr>
              <a:t> наименований брошюр и иных изданий, в 2 раза больше, чем 2017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57158" y="1714488"/>
            <a:ext cx="8501122" cy="3571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Экологические программы –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библиотеках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071942"/>
            <a:ext cx="8501122" cy="5715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Проведение массовых мероприятий, </a:t>
            </a:r>
          </a:p>
          <a:p>
            <a:pPr algn="ctr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в т.ч. экологический парад «Изумрудное Мурыгино»,  </a:t>
            </a:r>
            <a:r>
              <a:rPr lang="ru-RU" sz="2000" b="1" dirty="0" err="1" smtClean="0">
                <a:latin typeface="Calibri" pitchFamily="34" charset="0"/>
                <a:cs typeface="Times New Roman" pitchFamily="18" charset="0"/>
              </a:rPr>
              <a:t>Юрьянский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район</a:t>
            </a: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7158" y="2071678"/>
            <a:ext cx="8501122" cy="428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55</a:t>
            </a:r>
            <a:r>
              <a:rPr lang="ru-RU" sz="2000" b="1" dirty="0" smtClean="0">
                <a:solidFill>
                  <a:srgbClr val="000000"/>
                </a:solidFill>
              </a:rPr>
              <a:t> библиотек получили звание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«Зеленая библиотека» </a:t>
            </a:r>
            <a:r>
              <a:rPr lang="ru-RU" sz="2000" b="1" dirty="0" smtClean="0">
                <a:solidFill>
                  <a:srgbClr val="000000"/>
                </a:solidFill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2014-1018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гг.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928794" y="2714620"/>
            <a:ext cx="6929486" cy="12144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lvl="0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Экологические программы в </a:t>
            </a:r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</a:rPr>
              <a:t> библиотеках</a:t>
            </a:r>
            <a:endParaRPr lang="ru-RU" sz="2000" b="1" dirty="0" smtClean="0">
              <a:solidFill>
                <a:srgbClr val="000000"/>
              </a:solidFill>
              <a:latin typeface="Calibri"/>
            </a:endParaRPr>
          </a:p>
          <a:p>
            <a:pPr marL="393192" lvl="0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клубов по </a:t>
            </a:r>
            <a:r>
              <a:rPr lang="ru-RU" sz="2000" b="1" dirty="0" err="1" smtClean="0">
                <a:solidFill>
                  <a:srgbClr val="000000"/>
                </a:solidFill>
                <a:latin typeface="Calibri"/>
              </a:rPr>
              <a:t>экопросвещению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Районная Школа Одаренных Детей, в т.ч. секция «Экология»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57158" y="2714620"/>
            <a:ext cx="1571636" cy="1214446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000" dirty="0" err="1" smtClean="0">
                <a:solidFill>
                  <a:srgbClr val="000000"/>
                </a:solidFill>
              </a:rPr>
              <a:t>Вятско</a:t>
            </a:r>
            <a:r>
              <a:rPr lang="ru-RU" sz="2000" dirty="0" smtClean="0">
                <a:solidFill>
                  <a:srgbClr val="000000"/>
                </a:solidFill>
              </a:rPr>
              <a:t>-</a:t>
            </a:r>
          </a:p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000" dirty="0" err="1" smtClean="0">
                <a:solidFill>
                  <a:srgbClr val="000000"/>
                </a:solidFill>
              </a:rPr>
              <a:t>полянский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 район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 descr="F:\статья Изумрудное Мурыгино\IMG_002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635" t="9292"/>
          <a:stretch>
            <a:fillRect/>
          </a:stretch>
        </p:blipFill>
        <p:spPr bwMode="auto">
          <a:xfrm>
            <a:off x="142844" y="4857760"/>
            <a:ext cx="2243709" cy="16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статья Изумрудное Мурыгино\hy-ndyXwXvg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857760"/>
            <a:ext cx="1928826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статья Изумрудное Мурыгино\GA54ktSu8QU.jpg"/>
          <p:cNvPicPr/>
          <p:nvPr/>
        </p:nvPicPr>
        <p:blipFill>
          <a:blip r:embed="rId5" cstate="print">
            <a:lum brigh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857760"/>
            <a:ext cx="2214578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857760"/>
            <a:ext cx="2143140" cy="16208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8382000" cy="9127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3600" dirty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Мероприятия экологической направленности </a:t>
            </a:r>
            <a:br>
              <a:rPr lang="ru-RU" sz="3600" dirty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r>
              <a:rPr lang="ru-RU" sz="360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в  Домах культуры и музеях</a:t>
            </a:r>
            <a:endParaRPr kumimoji="0" lang="ru-RU" sz="3600" b="0" i="0" u="none" strike="noStrike" kern="1200" cap="none" spc="-150" normalizeH="0" baseline="0" noProof="0" dirty="0">
              <a:ln w="3175">
                <a:noFill/>
              </a:ln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14282" y="2000240"/>
            <a:ext cx="3000396" cy="150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lvl="0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1453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выставка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93192" lvl="0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591</a:t>
            </a:r>
            <a:r>
              <a:rPr lang="ru-RU" sz="2000" b="1" dirty="0" smtClean="0">
                <a:solidFill>
                  <a:srgbClr val="000000"/>
                </a:solidFill>
              </a:rPr>
              <a:t> экскурсия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1,8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тыс. мероприятий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25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экотроп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85720" y="4572008"/>
            <a:ext cx="3214710" cy="178595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baseline="0" dirty="0" smtClean="0">
                <a:solidFill>
                  <a:srgbClr val="C00000"/>
                </a:solidFill>
                <a:latin typeface="Calibri"/>
              </a:rPr>
              <a:t>3,8</a:t>
            </a:r>
            <a:r>
              <a:rPr lang="ru-RU" sz="2000" b="1" baseline="0" dirty="0" smtClean="0">
                <a:solidFill>
                  <a:srgbClr val="000000"/>
                </a:solidFill>
                <a:latin typeface="Calibri"/>
              </a:rPr>
              <a:t> тыс.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мероприятий 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39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 программ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29 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фестивалей,  форумов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114 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</a:rPr>
              <a:t>тыс. человек</a:t>
            </a: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субботников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14348" y="1071546"/>
            <a:ext cx="7572428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23</a:t>
            </a:r>
            <a:r>
              <a:rPr lang="ru-RU" sz="2400" dirty="0" smtClean="0">
                <a:solidFill>
                  <a:schemeClr val="bg1"/>
                </a:solidFill>
              </a:rPr>
              <a:t> музея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00034" y="3857628"/>
            <a:ext cx="8001056" cy="35719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93192" lvl="0" indent="-393192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Дома культуры</a:t>
            </a: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3214678" y="1500174"/>
            <a:ext cx="5715040" cy="22860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aseline="0" dirty="0" smtClean="0">
                <a:solidFill>
                  <a:srgbClr val="000000"/>
                </a:solidFill>
                <a:latin typeface="Calibri"/>
              </a:rPr>
              <a:t>    Проект «</a:t>
            </a:r>
            <a:r>
              <a:rPr lang="ru-RU" sz="2000" b="1" baseline="0" dirty="0" smtClean="0">
                <a:solidFill>
                  <a:srgbClr val="00B050"/>
                </a:solidFill>
                <a:latin typeface="Calibri"/>
              </a:rPr>
              <a:t>Зеленые прогулки</a:t>
            </a:r>
            <a:r>
              <a:rPr lang="ru-RU" sz="2000" dirty="0" smtClean="0">
                <a:solidFill>
                  <a:srgbClr val="000000"/>
                </a:solidFill>
              </a:rPr>
              <a:t>» по паркам и охраняемым территориям города Кирова - Зоологический музей г. Кирова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baseline="0" dirty="0" smtClean="0">
                <a:solidFill>
                  <a:srgbClr val="000000"/>
                </a:solidFill>
                <a:latin typeface="Calibri"/>
              </a:rPr>
              <a:t>    Экспедиция по изучению орнитофауны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Афанасьевского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и Верхнекамского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р-в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000" dirty="0" smtClean="0"/>
              <a:t>«</a:t>
            </a:r>
            <a:r>
              <a:rPr lang="ru-RU" sz="2000" dirty="0" err="1" smtClean="0"/>
              <a:t>Даровской</a:t>
            </a:r>
            <a:r>
              <a:rPr lang="ru-RU" sz="2000" dirty="0" smtClean="0"/>
              <a:t> районный краеведческий музей»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dirty="0" smtClean="0"/>
              <a:t>    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 – игра «</a:t>
            </a:r>
            <a:r>
              <a:rPr lang="ru-RU" sz="2000" b="1" dirty="0" smtClean="0">
                <a:solidFill>
                  <a:srgbClr val="00B0F0"/>
                </a:solidFill>
              </a:rPr>
              <a:t>Экологический дозор</a:t>
            </a:r>
            <a:r>
              <a:rPr lang="ru-RU" sz="2000" dirty="0" smtClean="0"/>
              <a:t>», «</a:t>
            </a:r>
            <a:r>
              <a:rPr lang="ru-RU" sz="2000" dirty="0" err="1" smtClean="0"/>
              <a:t>Тужинский</a:t>
            </a:r>
            <a:r>
              <a:rPr lang="ru-RU" sz="2000" dirty="0" smtClean="0"/>
              <a:t> районный краеведческий музей»</a:t>
            </a:r>
            <a:endParaRPr lang="ru-RU" sz="2000" baseline="0" dirty="0" smtClean="0">
              <a:solidFill>
                <a:srgbClr val="000000"/>
              </a:solidFill>
              <a:latin typeface="Calibri"/>
            </a:endParaRP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Blip>
                <a:blip r:embed="rId2"/>
              </a:buBlip>
              <a:tabLst/>
              <a:defRPr/>
            </a:pPr>
            <a:endParaRPr lang="ru-RU" sz="2000" baseline="0" dirty="0" smtClean="0">
              <a:solidFill>
                <a:srgbClr val="000000"/>
              </a:solidFill>
              <a:latin typeface="Calibri"/>
            </a:endParaRPr>
          </a:p>
          <a:p>
            <a:pPr marL="393192" marR="0" lvl="0" indent="-393192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     </a:t>
            </a:r>
            <a:endParaRPr lang="ru-RU" sz="2000" baseline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3500430" y="4286256"/>
            <a:ext cx="5357850" cy="25003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93192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dirty="0" smtClean="0"/>
              <a:t>районный фестиваль театра малых форм «</a:t>
            </a:r>
            <a:r>
              <a:rPr lang="ru-RU" sz="2000" b="1" dirty="0" smtClean="0">
                <a:solidFill>
                  <a:srgbClr val="7030A0"/>
                </a:solidFill>
              </a:rPr>
              <a:t>ЭКО </a:t>
            </a:r>
            <a:r>
              <a:rPr lang="ru-RU" sz="2000" b="1" dirty="0" err="1" smtClean="0">
                <a:solidFill>
                  <a:srgbClr val="7030A0"/>
                </a:solidFill>
              </a:rPr>
              <a:t>микс</a:t>
            </a:r>
            <a:r>
              <a:rPr lang="ru-RU" sz="2000" dirty="0" smtClean="0"/>
              <a:t>» по экологии жилища, ДК «Металлург», </a:t>
            </a:r>
            <a:r>
              <a:rPr lang="ru-RU" sz="2000" dirty="0" err="1" smtClean="0"/>
              <a:t>Омутнинский</a:t>
            </a:r>
            <a:r>
              <a:rPr lang="ru-RU" sz="2000" dirty="0" smtClean="0"/>
              <a:t> район</a:t>
            </a:r>
          </a:p>
          <a:p>
            <a:pPr marL="393192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dirty="0" smtClean="0"/>
              <a:t>фестиваль экологических сказок «</a:t>
            </a:r>
            <a:r>
              <a:rPr lang="ru-RU" sz="2000" b="1" dirty="0" smtClean="0">
                <a:solidFill>
                  <a:srgbClr val="008E40"/>
                </a:solidFill>
              </a:rPr>
              <a:t>Там, на неведомых дорожках…</a:t>
            </a:r>
            <a:r>
              <a:rPr lang="ru-RU" sz="2000" dirty="0" smtClean="0"/>
              <a:t>», «Культурно-спортивный центр» </a:t>
            </a:r>
            <a:r>
              <a:rPr lang="ru-RU" sz="2000" dirty="0" err="1" smtClean="0"/>
              <a:t>пгт</a:t>
            </a:r>
            <a:r>
              <a:rPr lang="ru-RU" sz="2000" dirty="0" smtClean="0"/>
              <a:t> Восточный</a:t>
            </a:r>
          </a:p>
          <a:p>
            <a:pPr marL="393192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r>
              <a:rPr lang="ru-RU" sz="2000" dirty="0" smtClean="0"/>
              <a:t>Проект возрождения родника «</a:t>
            </a:r>
            <a:r>
              <a:rPr lang="ru-RU" sz="2000" b="1" dirty="0" smtClean="0">
                <a:solidFill>
                  <a:srgbClr val="0070C0"/>
                </a:solidFill>
              </a:rPr>
              <a:t>Живи родительский родник</a:t>
            </a:r>
            <a:r>
              <a:rPr lang="ru-RU" sz="2000" dirty="0" smtClean="0"/>
              <a:t>», </a:t>
            </a:r>
            <a:r>
              <a:rPr lang="ru-RU" sz="2000" dirty="0" err="1" smtClean="0"/>
              <a:t>Мухинский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ЦКиД</a:t>
            </a:r>
            <a:r>
              <a:rPr lang="ru-RU" sz="2000" dirty="0" smtClean="0"/>
              <a:t> Зуевский район</a:t>
            </a:r>
          </a:p>
          <a:p>
            <a:pPr marL="393192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endParaRPr lang="ru-RU" sz="2000" dirty="0" smtClean="0">
              <a:solidFill>
                <a:srgbClr val="000000"/>
              </a:solidFill>
            </a:endParaRPr>
          </a:p>
          <a:p>
            <a:pPr marL="3136392" lvl="6" indent="-393192">
              <a:lnSpc>
                <a:spcPct val="90000"/>
              </a:lnSpc>
              <a:buClr>
                <a:srgbClr val="000000"/>
              </a:buClr>
              <a:buBlip>
                <a:blip r:embed="rId2"/>
              </a:buBlip>
              <a:defRPr/>
            </a:pPr>
            <a:endParaRPr lang="ru-RU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Template with blue-green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Template with blue-green Segoe</Template>
  <TotalTime>897</TotalTime>
  <Words>1103</Words>
  <Application>Microsoft Office PowerPoint</Application>
  <PresentationFormat>Экран (4:3)</PresentationFormat>
  <Paragraphs>161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1_White Template with blue-green Segoe</vt:lpstr>
      <vt:lpstr>Белый текст и шрифт Courier для слайдов с кодом</vt:lpstr>
      <vt:lpstr>Слайд 1</vt:lpstr>
      <vt:lpstr>Факторы, содействующие развитию системы экологического образования и просвещения </vt:lpstr>
      <vt:lpstr>Основные  количественные показатели</vt:lpstr>
      <vt:lpstr>Экологическое воспитание в дошкольных учреждениях</vt:lpstr>
      <vt:lpstr>Слайд 5</vt:lpstr>
      <vt:lpstr>Результативность  участия работников образования, культуры, молодежной политики  в конкурсах экологической направленности</vt:lpstr>
      <vt:lpstr>Экологическое просвещение на базе   библиотек</vt:lpstr>
      <vt:lpstr>Мероприятия экологической направленности  в  Домах культуры и музеях</vt:lpstr>
      <vt:lpstr>Слайд 9</vt:lpstr>
      <vt:lpstr>Экологическое  волонтерство</vt:lpstr>
      <vt:lpstr>Информирование и инновационные формы работы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казахского народа</dc:title>
  <dc:creator>www.mrmarker.ru</dc:creator>
  <cp:lastModifiedBy>Teteryatnikova</cp:lastModifiedBy>
  <cp:revision>97</cp:revision>
  <dcterms:created xsi:type="dcterms:W3CDTF">2013-04-24T05:07:23Z</dcterms:created>
  <dcterms:modified xsi:type="dcterms:W3CDTF">2019-04-30T07:59:23Z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