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3" r:id="rId6"/>
    <p:sldId id="265" r:id="rId7"/>
    <p:sldId id="264" r:id="rId8"/>
    <p:sldId id="266" r:id="rId9"/>
    <p:sldId id="267" r:id="rId10"/>
    <p:sldId id="279" r:id="rId11"/>
    <p:sldId id="268" r:id="rId12"/>
    <p:sldId id="269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6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205" autoAdjust="0"/>
  </p:normalViewPr>
  <p:slideViewPr>
    <p:cSldViewPr>
      <p:cViewPr>
        <p:scale>
          <a:sx n="50" d="100"/>
          <a:sy n="50" d="100"/>
        </p:scale>
        <p:origin x="-1650" y="-12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murina_n\Рабочий стол\s-lyubovyu-k-gorodu (1).pn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 l="9848" r="12267" b="17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5536" y="188640"/>
            <a:ext cx="8424936" cy="2400657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Cambria" pitchFamily="18" charset="0"/>
              </a:rPr>
              <a:t>Информация о реализации плана по экологическому воспитанию и формированию экологической культуры и информационной работе с населением </a:t>
            </a:r>
            <a:endParaRPr lang="ru-RU" sz="2400" b="1" dirty="0" smtClean="0">
              <a:solidFill>
                <a:srgbClr val="0070C0"/>
              </a:solidFill>
              <a:latin typeface="Cambria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Cambria" pitchFamily="18" charset="0"/>
              </a:rPr>
              <a:t>в </a:t>
            </a:r>
            <a:r>
              <a:rPr lang="ru-RU" sz="2400" b="1" dirty="0" smtClean="0">
                <a:solidFill>
                  <a:srgbClr val="0070C0"/>
                </a:solidFill>
                <a:latin typeface="Cambria" pitchFamily="18" charset="0"/>
              </a:rPr>
              <a:t>области обращения с ТКО </a:t>
            </a:r>
            <a:endParaRPr lang="ru-RU" sz="2400" dirty="0" smtClean="0">
              <a:solidFill>
                <a:srgbClr val="0070C0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Cambria" pitchFamily="18" charset="0"/>
              </a:rPr>
              <a:t>на территории муниципального образования </a:t>
            </a:r>
            <a:endParaRPr lang="ru-RU" dirty="0" smtClean="0">
              <a:solidFill>
                <a:srgbClr val="0070C0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Cambria" pitchFamily="18" charset="0"/>
              </a:rPr>
              <a:t>«Город Кирово-Чепецк» Кировской области </a:t>
            </a:r>
            <a:endParaRPr lang="ru-RU" dirty="0" smtClean="0">
              <a:solidFill>
                <a:srgbClr val="0070C0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Cambria" pitchFamily="18" charset="0"/>
              </a:rPr>
              <a:t>(за 9 месяцев 2019 г</a:t>
            </a:r>
            <a:r>
              <a:rPr lang="ru-RU" b="1" dirty="0" smtClean="0">
                <a:solidFill>
                  <a:srgbClr val="0070C0"/>
                </a:solidFill>
                <a:latin typeface="Cambria" pitchFamily="18" charset="0"/>
              </a:rPr>
              <a:t>.)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95536" y="6021288"/>
            <a:ext cx="8424936" cy="461665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Cambria" pitchFamily="18" charset="0"/>
              </a:rPr>
              <a:t>Кирово-Чепецк, 2019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80676"/>
            <a:ext cx="9144000" cy="70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691680" y="260648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B050"/>
                </a:solidFill>
                <a:latin typeface="Cambria" pitchFamily="18" charset="0"/>
              </a:rPr>
              <a:t>Практические мероприятия</a:t>
            </a:r>
            <a:endParaRPr lang="ru-RU" sz="3200" b="1" dirty="0" smtClean="0"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908720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AutoNum type="arabicPeriod"/>
            </a:pPr>
            <a:r>
              <a:rPr lang="ru-RU" sz="2400" b="1" dirty="0" smtClean="0">
                <a:latin typeface="Cambria" pitchFamily="18" charset="0"/>
              </a:rPr>
              <a:t>Мероприятия по замене контейнерного парка: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844824"/>
            <a:ext cx="525658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ambria" pitchFamily="18" charset="0"/>
              </a:rPr>
              <a:t>С помощью внебюджетных источников полностью произведена замена контейнерного парка на евро-контейнеры (объемом 1,1 м.куб.) в муниципальных учреждениях (всего 47 контейнеров).</a:t>
            </a:r>
          </a:p>
          <a:p>
            <a:endParaRPr lang="ru-RU" sz="2000" dirty="0" smtClean="0">
              <a:latin typeface="Cambria" pitchFamily="18" charset="0"/>
            </a:endParaRPr>
          </a:p>
          <a:p>
            <a:r>
              <a:rPr lang="ru-RU" sz="2000" dirty="0" smtClean="0">
                <a:latin typeface="Cambria" pitchFamily="18" charset="0"/>
              </a:rPr>
              <a:t>В </a:t>
            </a:r>
            <a:r>
              <a:rPr lang="ru-RU" sz="2000" dirty="0" smtClean="0">
                <a:latin typeface="Cambria" pitchFamily="18" charset="0"/>
              </a:rPr>
              <a:t>жилом фонде полностью произведена замена контейнерного парка на евро-контейнеры – 169 штук, объемом 0,36 м.куб. – 539 штук и объемом 0,24 м.куб. - 107 штук.</a:t>
            </a:r>
            <a:endParaRPr lang="ru-RU" sz="20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80676"/>
            <a:ext cx="9144000" cy="70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691680" y="260648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B050"/>
                </a:solidFill>
                <a:latin typeface="Cambria" pitchFamily="18" charset="0"/>
              </a:rPr>
              <a:t>Практические мероприятия</a:t>
            </a:r>
            <a:endParaRPr lang="ru-RU" sz="3200" b="1" dirty="0" smtClean="0"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908720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AutoNum type="arabicPeriod"/>
            </a:pPr>
            <a:r>
              <a:rPr lang="ru-RU" sz="2400" b="1" dirty="0" smtClean="0">
                <a:latin typeface="Cambria" pitchFamily="18" charset="0"/>
              </a:rPr>
              <a:t>Мероприятия в образовательных организациях: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268760"/>
            <a:ext cx="5256584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77800" algn="just">
              <a:spcBef>
                <a:spcPts val="1200"/>
              </a:spcBef>
              <a:buFont typeface="Arial" pitchFamily="34" charset="0"/>
              <a:buChar char="•"/>
            </a:pPr>
            <a:r>
              <a:rPr lang="ru-RU" sz="2000" b="1" i="1" dirty="0" smtClean="0">
                <a:latin typeface="Cambria" pitchFamily="18" charset="0"/>
              </a:rPr>
              <a:t>игры</a:t>
            </a:r>
            <a:r>
              <a:rPr lang="ru-RU" sz="2000" b="1" i="1" dirty="0" smtClean="0">
                <a:latin typeface="Cambria" pitchFamily="18" charset="0"/>
              </a:rPr>
              <a:t>, викторины</a:t>
            </a:r>
            <a:r>
              <a:rPr lang="ru-RU" sz="2000" b="1" dirty="0" smtClean="0">
                <a:latin typeface="Cambria" pitchFamily="18" charset="0"/>
              </a:rPr>
              <a:t> </a:t>
            </a:r>
            <a:r>
              <a:rPr lang="ru-RU" dirty="0" smtClean="0">
                <a:latin typeface="Cambria" pitchFamily="18" charset="0"/>
              </a:rPr>
              <a:t>(«</a:t>
            </a:r>
            <a:r>
              <a:rPr lang="ru-RU" dirty="0" smtClean="0">
                <a:latin typeface="Cambria" pitchFamily="18" charset="0"/>
              </a:rPr>
              <a:t>Что мы знаем об отходах», </a:t>
            </a:r>
            <a:r>
              <a:rPr lang="ru-RU" dirty="0" smtClean="0">
                <a:latin typeface="Cambria" pitchFamily="18" charset="0"/>
              </a:rPr>
              <a:t>«</a:t>
            </a:r>
            <a:r>
              <a:rPr lang="ru-RU" dirty="0" smtClean="0">
                <a:latin typeface="Cambria" pitchFamily="18" charset="0"/>
              </a:rPr>
              <a:t>Сортируем мусор правильно», «Что из чего?», «Отгадай материал</a:t>
            </a:r>
            <a:r>
              <a:rPr lang="ru-RU" dirty="0" smtClean="0">
                <a:latin typeface="Cambria" pitchFamily="18" charset="0"/>
              </a:rPr>
              <a:t>»)</a:t>
            </a:r>
            <a:endParaRPr lang="ru-RU" sz="2400" dirty="0" smtClean="0">
              <a:latin typeface="Cambria" pitchFamily="18" charset="0"/>
            </a:endParaRPr>
          </a:p>
          <a:p>
            <a:pPr marL="177800" lvl="0" indent="-177800" algn="just">
              <a:spcBef>
                <a:spcPts val="1200"/>
              </a:spcBef>
              <a:buFont typeface="Arial" pitchFamily="34" charset="0"/>
              <a:buChar char="•"/>
            </a:pPr>
            <a:r>
              <a:rPr lang="ru-RU" sz="2000" b="1" i="1" dirty="0" smtClean="0">
                <a:latin typeface="Cambria" pitchFamily="18" charset="0"/>
              </a:rPr>
              <a:t>выставки рисунков поделок </a:t>
            </a:r>
            <a:r>
              <a:rPr lang="ru-RU" sz="2000" b="1" i="1" dirty="0" smtClean="0">
                <a:latin typeface="Cambria" pitchFamily="18" charset="0"/>
              </a:rPr>
              <a:t>из бросового материала</a:t>
            </a:r>
            <a:r>
              <a:rPr lang="ru-RU" sz="2000" b="1" i="1" dirty="0" smtClean="0">
                <a:latin typeface="Cambria" pitchFamily="18" charset="0"/>
              </a:rPr>
              <a:t> </a:t>
            </a:r>
            <a:r>
              <a:rPr lang="ru-RU" dirty="0" smtClean="0">
                <a:latin typeface="Cambria" pitchFamily="18" charset="0"/>
              </a:rPr>
              <a:t>(«Мы с природой дружим, мусор нам не нужен</a:t>
            </a:r>
            <a:r>
              <a:rPr lang="ru-RU" dirty="0" smtClean="0">
                <a:latin typeface="Cambria" pitchFamily="18" charset="0"/>
              </a:rPr>
              <a:t>!»)</a:t>
            </a:r>
            <a:endParaRPr lang="ru-RU" sz="2400" dirty="0" smtClean="0">
              <a:latin typeface="Cambria" pitchFamily="18" charset="0"/>
            </a:endParaRPr>
          </a:p>
          <a:p>
            <a:pPr marL="177800" lvl="0" indent="-177800" algn="just">
              <a:spcBef>
                <a:spcPts val="1200"/>
              </a:spcBef>
              <a:buFont typeface="Arial" pitchFamily="34" charset="0"/>
              <a:buChar char="•"/>
            </a:pPr>
            <a:r>
              <a:rPr lang="ru-RU" sz="2000" b="1" i="1" dirty="0" smtClean="0">
                <a:latin typeface="Cambria" pitchFamily="18" charset="0"/>
              </a:rPr>
              <a:t>практические </a:t>
            </a:r>
            <a:r>
              <a:rPr lang="ru-RU" sz="2000" b="1" i="1" dirty="0" smtClean="0">
                <a:latin typeface="Cambria" pitchFamily="18" charset="0"/>
              </a:rPr>
              <a:t>занятия </a:t>
            </a:r>
            <a:r>
              <a:rPr lang="ru-RU" sz="2000" i="1" dirty="0" smtClean="0">
                <a:latin typeface="Cambria" pitchFamily="18" charset="0"/>
              </a:rPr>
              <a:t>по сортировке мусора, изготовлению поделок </a:t>
            </a:r>
            <a:r>
              <a:rPr lang="ru-RU" dirty="0" smtClean="0">
                <a:latin typeface="Cambria" pitchFamily="18" charset="0"/>
              </a:rPr>
              <a:t>(«Волшебное </a:t>
            </a:r>
            <a:r>
              <a:rPr lang="ru-RU" dirty="0" smtClean="0">
                <a:latin typeface="Cambria" pitchFamily="18" charset="0"/>
              </a:rPr>
              <a:t>превращение ненужных вещей</a:t>
            </a:r>
            <a:r>
              <a:rPr lang="ru-RU" dirty="0" smtClean="0">
                <a:latin typeface="Cambria" pitchFamily="18" charset="0"/>
              </a:rPr>
              <a:t>»)</a:t>
            </a:r>
            <a:endParaRPr lang="ru-RU" sz="2400" dirty="0" smtClean="0">
              <a:latin typeface="Cambria" pitchFamily="18" charset="0"/>
            </a:endParaRPr>
          </a:p>
          <a:p>
            <a:pPr marL="177800" lvl="0" indent="-177800" algn="just">
              <a:spcBef>
                <a:spcPts val="1200"/>
              </a:spcBef>
              <a:buFont typeface="Arial" pitchFamily="34" charset="0"/>
              <a:buChar char="•"/>
            </a:pPr>
            <a:r>
              <a:rPr lang="ru-RU" sz="2000" b="1" i="1" dirty="0" smtClean="0">
                <a:latin typeface="Cambria" pitchFamily="18" charset="0"/>
              </a:rPr>
              <a:t>лекции </a:t>
            </a:r>
            <a:r>
              <a:rPr lang="ru-RU" sz="2000" b="1" i="1" dirty="0" smtClean="0">
                <a:latin typeface="Cambria" pitchFamily="18" charset="0"/>
              </a:rPr>
              <a:t>о правилах раздельного сбора </a:t>
            </a:r>
            <a:r>
              <a:rPr lang="ru-RU" sz="2000" b="1" i="1" dirty="0" smtClean="0">
                <a:latin typeface="Cambria" pitchFamily="18" charset="0"/>
              </a:rPr>
              <a:t>мусора</a:t>
            </a:r>
            <a:endParaRPr lang="ru-RU" sz="2000" b="1" i="1" dirty="0" smtClean="0">
              <a:latin typeface="Cambria" pitchFamily="18" charset="0"/>
            </a:endParaRPr>
          </a:p>
          <a:p>
            <a:pPr marL="177800" lvl="0" indent="-177800" algn="just">
              <a:spcBef>
                <a:spcPts val="1200"/>
              </a:spcBef>
              <a:buFont typeface="Arial" pitchFamily="34" charset="0"/>
              <a:buChar char="•"/>
            </a:pPr>
            <a:r>
              <a:rPr lang="ru-RU" sz="2000" b="1" i="1" dirty="0" smtClean="0">
                <a:latin typeface="Cambria" pitchFamily="18" charset="0"/>
              </a:rPr>
              <a:t>всероссийский </a:t>
            </a:r>
            <a:r>
              <a:rPr lang="ru-RU" sz="2000" b="1" i="1" dirty="0" smtClean="0">
                <a:latin typeface="Cambria" pitchFamily="18" charset="0"/>
              </a:rPr>
              <a:t>интерактивный </a:t>
            </a:r>
            <a:r>
              <a:rPr lang="ru-RU" sz="2000" b="1" i="1" dirty="0" smtClean="0">
                <a:latin typeface="Cambria" pitchFamily="18" charset="0"/>
              </a:rPr>
              <a:t>урок</a:t>
            </a:r>
            <a:r>
              <a:rPr lang="ru-RU" sz="2000" b="1" dirty="0" smtClean="0">
                <a:latin typeface="Cambria" pitchFamily="18" charset="0"/>
              </a:rPr>
              <a:t> </a:t>
            </a:r>
            <a:r>
              <a:rPr lang="ru-RU" sz="2000" dirty="0" smtClean="0">
                <a:latin typeface="Cambria" pitchFamily="18" charset="0"/>
              </a:rPr>
              <a:t>«Чистый город начинается с </a:t>
            </a:r>
            <a:r>
              <a:rPr lang="ru-RU" sz="2000" dirty="0" smtClean="0">
                <a:latin typeface="Cambria" pitchFamily="18" charset="0"/>
              </a:rPr>
              <a:t>тебя» </a:t>
            </a:r>
            <a:r>
              <a:rPr lang="ru-RU" dirty="0" smtClean="0">
                <a:latin typeface="Cambria" pitchFamily="18" charset="0"/>
              </a:rPr>
              <a:t>(о правильной </a:t>
            </a:r>
            <a:r>
              <a:rPr lang="ru-RU" dirty="0" smtClean="0">
                <a:latin typeface="Cambria" pitchFamily="18" charset="0"/>
              </a:rPr>
              <a:t>утилизации </a:t>
            </a:r>
            <a:r>
              <a:rPr lang="ru-RU" dirty="0" smtClean="0">
                <a:latin typeface="Cambria" pitchFamily="18" charset="0"/>
              </a:rPr>
              <a:t>мусора)</a:t>
            </a:r>
            <a:endParaRPr lang="ru-RU" sz="2400" dirty="0" smtClean="0">
              <a:latin typeface="Cambria" pitchFamily="18" charset="0"/>
            </a:endParaRPr>
          </a:p>
        </p:txBody>
      </p:sp>
      <p:pic>
        <p:nvPicPr>
          <p:cNvPr id="7" name="Рисунок 6" descr="X:\Мурина Н.В\КОНКУРСЫ\Городские конкурсы\Наш дом-планета Земля\2019\Статья на сайте Лицея\игра.jpg"/>
          <p:cNvPicPr/>
          <p:nvPr/>
        </p:nvPicPr>
        <p:blipFill>
          <a:blip r:embed="rId3" cstate="print"/>
          <a:srcRect t="12000"/>
          <a:stretch>
            <a:fillRect/>
          </a:stretch>
        </p:blipFill>
        <p:spPr bwMode="auto">
          <a:xfrm>
            <a:off x="5868144" y="1340768"/>
            <a:ext cx="273630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Intel\Desktop\КОНКУРСЫ\КОНКУРСЫ 2018-2019\Природа Кировской области\P10500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2996952"/>
            <a:ext cx="2736304" cy="1512168"/>
          </a:xfrm>
          <a:prstGeom prst="rect">
            <a:avLst/>
          </a:prstGeom>
          <a:noFill/>
        </p:spPr>
      </p:pic>
      <p:pic>
        <p:nvPicPr>
          <p:cNvPr id="9" name="Рисунок 8" descr="D:\1.СТАРШИЙ ВОСПИТАТЕЛЬ\2018-2019\ОТЧЕТЫ\Отчеты МРЦ\Отчет по экологическому воспитанию\1.jpg"/>
          <p:cNvPicPr/>
          <p:nvPr/>
        </p:nvPicPr>
        <p:blipFill>
          <a:blip r:embed="rId5" cstate="print"/>
          <a:srcRect r="12123"/>
          <a:stretch>
            <a:fillRect/>
          </a:stretch>
        </p:blipFill>
        <p:spPr bwMode="auto">
          <a:xfrm>
            <a:off x="5868144" y="4581128"/>
            <a:ext cx="273630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80676"/>
            <a:ext cx="9144000" cy="70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691680" y="260648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B050"/>
                </a:solidFill>
                <a:latin typeface="Cambria" pitchFamily="18" charset="0"/>
              </a:rPr>
              <a:t>Практические мероприятия</a:t>
            </a:r>
            <a:endParaRPr lang="ru-RU" sz="3200" b="1" dirty="0" smtClean="0"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764704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Cambria" pitchFamily="18" charset="0"/>
              </a:rPr>
              <a:t>1. Многочисленные </a:t>
            </a:r>
            <a:r>
              <a:rPr lang="ru-RU" sz="2400" b="1" dirty="0" smtClean="0">
                <a:latin typeface="Cambria" pitchFamily="18" charset="0"/>
              </a:rPr>
              <a:t>мероприятия в образовательных </a:t>
            </a:r>
            <a:r>
              <a:rPr lang="ru-RU" sz="2400" b="1" dirty="0" smtClean="0">
                <a:latin typeface="Cambria" pitchFamily="18" charset="0"/>
              </a:rPr>
              <a:t>организациях </a:t>
            </a:r>
            <a:r>
              <a:rPr lang="ru-RU" sz="2000" b="1" dirty="0" smtClean="0">
                <a:latin typeface="Cambria" pitchFamily="18" charset="0"/>
              </a:rPr>
              <a:t>(продолжение):</a:t>
            </a:r>
            <a:endParaRPr lang="ru-RU" sz="2400" b="1" dirty="0" smtClean="0">
              <a:latin typeface="Cambr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556792"/>
            <a:ext cx="633670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77800">
              <a:buFont typeface="Arial" pitchFamily="34" charset="0"/>
              <a:buChar char="•"/>
            </a:pPr>
            <a:r>
              <a:rPr lang="ru-RU" sz="2000" b="1" i="1" dirty="0" smtClean="0">
                <a:latin typeface="Cambria" pitchFamily="18" charset="0"/>
              </a:rPr>
              <a:t>конкурсы</a:t>
            </a:r>
            <a:r>
              <a:rPr lang="ru-RU" sz="2000" dirty="0" smtClean="0">
                <a:latin typeface="Cambria" pitchFamily="18" charset="0"/>
              </a:rPr>
              <a:t> </a:t>
            </a:r>
            <a:r>
              <a:rPr lang="ru-RU" dirty="0" smtClean="0">
                <a:latin typeface="Cambria" pitchFamily="18" charset="0"/>
              </a:rPr>
              <a:t>(на лучшую поделку из </a:t>
            </a:r>
            <a:r>
              <a:rPr lang="ru-RU" dirty="0" smtClean="0">
                <a:latin typeface="Cambria" pitchFamily="18" charset="0"/>
              </a:rPr>
              <a:t>ТКО «</a:t>
            </a:r>
            <a:r>
              <a:rPr lang="ru-RU" dirty="0" smtClean="0">
                <a:latin typeface="Cambria" pitchFamily="18" charset="0"/>
              </a:rPr>
              <a:t>Бытовым отходам – вторую жизнь</a:t>
            </a:r>
            <a:r>
              <a:rPr lang="ru-RU" dirty="0" smtClean="0">
                <a:latin typeface="Cambria" pitchFamily="18" charset="0"/>
              </a:rPr>
              <a:t>!» и др.)</a:t>
            </a:r>
            <a:endParaRPr lang="ru-RU" sz="2000" dirty="0" smtClean="0">
              <a:latin typeface="Cambria" pitchFamily="18" charset="0"/>
            </a:endParaRPr>
          </a:p>
          <a:p>
            <a:pPr marL="177800" lvl="0" indent="-177800">
              <a:buFont typeface="Arial" pitchFamily="34" charset="0"/>
              <a:buChar char="•"/>
            </a:pPr>
            <a:r>
              <a:rPr lang="ru-RU" sz="2000" b="1" i="1" dirty="0" smtClean="0">
                <a:latin typeface="Cambria" pitchFamily="18" charset="0"/>
              </a:rPr>
              <a:t>беседы, классные часы</a:t>
            </a:r>
            <a:r>
              <a:rPr lang="ru-RU" sz="2000" b="1" dirty="0" smtClean="0">
                <a:latin typeface="Cambria" pitchFamily="18" charset="0"/>
              </a:rPr>
              <a:t> </a:t>
            </a:r>
            <a:r>
              <a:rPr lang="ru-RU" dirty="0" smtClean="0">
                <a:latin typeface="Cambria" pitchFamily="18" charset="0"/>
              </a:rPr>
              <a:t>(«Я </a:t>
            </a:r>
            <a:r>
              <a:rPr lang="ru-RU" dirty="0" smtClean="0">
                <a:latin typeface="Cambria" pitchFamily="18" charset="0"/>
              </a:rPr>
              <a:t>природе помогу, мусор весь я уберу</a:t>
            </a:r>
            <a:r>
              <a:rPr lang="ru-RU" dirty="0" smtClean="0">
                <a:latin typeface="Cambria" pitchFamily="18" charset="0"/>
              </a:rPr>
              <a:t>», </a:t>
            </a:r>
            <a:r>
              <a:rPr lang="ru-RU" dirty="0" smtClean="0">
                <a:latin typeface="Cambria" pitchFamily="18" charset="0"/>
              </a:rPr>
              <a:t>«Мусор может быть полезен»  и др</a:t>
            </a:r>
            <a:r>
              <a:rPr lang="ru-RU" dirty="0" smtClean="0">
                <a:latin typeface="Cambria" pitchFamily="18" charset="0"/>
              </a:rPr>
              <a:t>.)</a:t>
            </a:r>
            <a:endParaRPr lang="ru-RU" sz="2000" dirty="0" smtClean="0">
              <a:latin typeface="Cambria" pitchFamily="18" charset="0"/>
            </a:endParaRPr>
          </a:p>
          <a:p>
            <a:pPr marL="177800" lvl="0" indent="-177800">
              <a:buFont typeface="Arial" pitchFamily="34" charset="0"/>
              <a:buChar char="•"/>
            </a:pPr>
            <a:r>
              <a:rPr lang="ru-RU" sz="2000" b="1" i="1" dirty="0" smtClean="0">
                <a:latin typeface="Cambria" pitchFamily="18" charset="0"/>
              </a:rPr>
              <a:t>просмотр  </a:t>
            </a:r>
            <a:r>
              <a:rPr lang="ru-RU" sz="2000" b="1" i="1" dirty="0" smtClean="0">
                <a:latin typeface="Cambria" pitchFamily="18" charset="0"/>
              </a:rPr>
              <a:t>фильмов, мультфильмов, </a:t>
            </a:r>
            <a:r>
              <a:rPr lang="ru-RU" sz="2000" b="1" i="1" dirty="0" err="1" smtClean="0">
                <a:latin typeface="Cambria" pitchFamily="18" charset="0"/>
              </a:rPr>
              <a:t>вебинаров</a:t>
            </a:r>
            <a:r>
              <a:rPr lang="ru-RU" sz="2000" b="1" i="1" dirty="0" smtClean="0">
                <a:latin typeface="Cambria" pitchFamily="18" charset="0"/>
              </a:rPr>
              <a:t> </a:t>
            </a:r>
            <a:r>
              <a:rPr lang="ru-RU" dirty="0" smtClean="0">
                <a:latin typeface="Cambria" pitchFamily="18" charset="0"/>
              </a:rPr>
              <a:t>(«</a:t>
            </a:r>
            <a:r>
              <a:rPr lang="ru-RU" dirty="0" smtClean="0">
                <a:latin typeface="Cambria" pitchFamily="18" charset="0"/>
              </a:rPr>
              <a:t>Куда уходит мусор</a:t>
            </a:r>
            <a:r>
              <a:rPr lang="ru-RU" dirty="0" smtClean="0">
                <a:latin typeface="Cambria" pitchFamily="18" charset="0"/>
              </a:rPr>
              <a:t>», «</a:t>
            </a:r>
            <a:r>
              <a:rPr lang="ru-RU" dirty="0" smtClean="0">
                <a:latin typeface="Cambria" pitchFamily="18" charset="0"/>
              </a:rPr>
              <a:t>Мальчик и земля</a:t>
            </a:r>
            <a:r>
              <a:rPr lang="ru-RU" dirty="0" smtClean="0">
                <a:latin typeface="Cambria" pitchFamily="18" charset="0"/>
              </a:rPr>
              <a:t>» и др.)</a:t>
            </a:r>
            <a:endParaRPr lang="ru-RU" sz="2000" dirty="0" smtClean="0">
              <a:latin typeface="Cambria" pitchFamily="18" charset="0"/>
            </a:endParaRPr>
          </a:p>
          <a:p>
            <a:pPr marL="177800" lvl="0" indent="-177800">
              <a:buFont typeface="Arial" pitchFamily="34" charset="0"/>
              <a:buChar char="•"/>
            </a:pPr>
            <a:r>
              <a:rPr lang="ru-RU" sz="2000" b="1" i="1" dirty="0" smtClean="0">
                <a:latin typeface="Cambria" pitchFamily="18" charset="0"/>
              </a:rPr>
              <a:t>оформление наглядных материалов: стендов</a:t>
            </a:r>
            <a:r>
              <a:rPr lang="ru-RU" sz="2000" b="1" dirty="0" smtClean="0">
                <a:latin typeface="Cambria" pitchFamily="18" charset="0"/>
              </a:rPr>
              <a:t> </a:t>
            </a:r>
            <a:r>
              <a:rPr lang="ru-RU" dirty="0" smtClean="0">
                <a:latin typeface="Cambria" pitchFamily="18" charset="0"/>
              </a:rPr>
              <a:t>(«Как перерабатывают макулатуру</a:t>
            </a:r>
            <a:r>
              <a:rPr lang="ru-RU" dirty="0" smtClean="0">
                <a:latin typeface="Cambria" pitchFamily="18" charset="0"/>
              </a:rPr>
              <a:t>»)</a:t>
            </a:r>
            <a:r>
              <a:rPr lang="ru-RU" sz="2000" dirty="0" smtClean="0">
                <a:latin typeface="Cambria" pitchFamily="18" charset="0"/>
              </a:rPr>
              <a:t>, </a:t>
            </a:r>
            <a:r>
              <a:rPr lang="ru-RU" sz="2000" b="1" i="1" dirty="0" smtClean="0">
                <a:latin typeface="Cambria" pitchFamily="18" charset="0"/>
              </a:rPr>
              <a:t>листовок</a:t>
            </a:r>
            <a:r>
              <a:rPr lang="ru-RU" sz="2000" dirty="0" smtClean="0">
                <a:latin typeface="Cambria" pitchFamily="18" charset="0"/>
              </a:rPr>
              <a:t> </a:t>
            </a:r>
            <a:r>
              <a:rPr lang="ru-RU" dirty="0" smtClean="0">
                <a:latin typeface="Cambria" pitchFamily="18" charset="0"/>
              </a:rPr>
              <a:t>(«</a:t>
            </a:r>
            <a:r>
              <a:rPr lang="ru-RU" dirty="0" smtClean="0">
                <a:latin typeface="Cambria" pitchFamily="18" charset="0"/>
              </a:rPr>
              <a:t>Отходы – в переработку</a:t>
            </a:r>
            <a:r>
              <a:rPr lang="ru-RU" dirty="0" smtClean="0">
                <a:latin typeface="Cambria" pitchFamily="18" charset="0"/>
              </a:rPr>
              <a:t>!»)</a:t>
            </a:r>
            <a:r>
              <a:rPr lang="ru-RU" sz="2000" dirty="0" smtClean="0">
                <a:latin typeface="Cambria" pitchFamily="18" charset="0"/>
              </a:rPr>
              <a:t>, </a:t>
            </a:r>
            <a:r>
              <a:rPr lang="ru-RU" sz="2000" b="1" i="1" dirty="0" smtClean="0">
                <a:latin typeface="Cambria" pitchFamily="18" charset="0"/>
              </a:rPr>
              <a:t>плакатов</a:t>
            </a:r>
            <a:r>
              <a:rPr lang="ru-RU" sz="2000" dirty="0" smtClean="0">
                <a:latin typeface="Cambria" pitchFamily="18" charset="0"/>
              </a:rPr>
              <a:t> (</a:t>
            </a:r>
            <a:r>
              <a:rPr lang="ru-RU" dirty="0" smtClean="0">
                <a:latin typeface="Cambria" pitchFamily="18" charset="0"/>
              </a:rPr>
              <a:t>«</a:t>
            </a:r>
            <a:r>
              <a:rPr lang="ru-RU" dirty="0" smtClean="0">
                <a:latin typeface="Cambria" pitchFamily="18" charset="0"/>
              </a:rPr>
              <a:t>Спасем город от стихийных свалок»)</a:t>
            </a:r>
            <a:r>
              <a:rPr lang="ru-RU" sz="2000" dirty="0" smtClean="0">
                <a:latin typeface="Cambria" pitchFamily="18" charset="0"/>
              </a:rPr>
              <a:t> и </a:t>
            </a:r>
            <a:r>
              <a:rPr lang="ru-RU" sz="2000" dirty="0" smtClean="0">
                <a:latin typeface="Cambria" pitchFamily="18" charset="0"/>
              </a:rPr>
              <a:t>др.</a:t>
            </a:r>
            <a:endParaRPr lang="ru-RU" sz="2000" dirty="0" smtClean="0">
              <a:latin typeface="Cambria" pitchFamily="18" charset="0"/>
            </a:endParaRPr>
          </a:p>
          <a:p>
            <a:pPr marL="177800" lvl="0" indent="-177800">
              <a:buFont typeface="Arial" pitchFamily="34" charset="0"/>
              <a:buChar char="•"/>
            </a:pPr>
            <a:r>
              <a:rPr lang="ru-RU" sz="2000" b="1" i="1" dirty="0" smtClean="0">
                <a:latin typeface="Cambria" pitchFamily="18" charset="0"/>
              </a:rPr>
              <a:t>ученические </a:t>
            </a:r>
            <a:r>
              <a:rPr lang="ru-RU" sz="2000" b="1" i="1" dirty="0" smtClean="0">
                <a:latin typeface="Cambria" pitchFamily="18" charset="0"/>
              </a:rPr>
              <a:t>конференции </a:t>
            </a:r>
            <a:r>
              <a:rPr lang="ru-RU" dirty="0" smtClean="0">
                <a:latin typeface="Cambria" pitchFamily="18" charset="0"/>
              </a:rPr>
              <a:t>(«</a:t>
            </a:r>
            <a:r>
              <a:rPr lang="ru-RU" dirty="0" smtClean="0">
                <a:latin typeface="Cambria" pitchFamily="18" charset="0"/>
              </a:rPr>
              <a:t>Экологические проблемы </a:t>
            </a:r>
            <a:r>
              <a:rPr lang="ru-RU" dirty="0" smtClean="0">
                <a:latin typeface="Cambria" pitchFamily="18" charset="0"/>
              </a:rPr>
              <a:t>современности: проблема </a:t>
            </a:r>
            <a:r>
              <a:rPr lang="ru-RU" dirty="0" smtClean="0">
                <a:latin typeface="Cambria" pitchFamily="18" charset="0"/>
              </a:rPr>
              <a:t>переработки отходов</a:t>
            </a:r>
            <a:r>
              <a:rPr lang="ru-RU" dirty="0" smtClean="0">
                <a:latin typeface="Cambria" pitchFamily="18" charset="0"/>
              </a:rPr>
              <a:t>»)</a:t>
            </a:r>
            <a:endParaRPr lang="ru-RU" sz="2000" dirty="0" smtClean="0">
              <a:latin typeface="Cambria" pitchFamily="18" charset="0"/>
            </a:endParaRPr>
          </a:p>
          <a:p>
            <a:pPr marL="177800" lvl="0" indent="-177800">
              <a:buFont typeface="Arial" pitchFamily="34" charset="0"/>
              <a:buChar char="•"/>
            </a:pPr>
            <a:r>
              <a:rPr lang="ru-RU" sz="2000" b="1" i="1" dirty="0" smtClean="0">
                <a:latin typeface="Cambria" pitchFamily="18" charset="0"/>
              </a:rPr>
              <a:t>экскурсии по улицам города</a:t>
            </a:r>
            <a:r>
              <a:rPr lang="ru-RU" sz="2000" b="1" dirty="0" smtClean="0">
                <a:latin typeface="Cambria" pitchFamily="18" charset="0"/>
              </a:rPr>
              <a:t> </a:t>
            </a:r>
            <a:r>
              <a:rPr lang="ru-RU" dirty="0" smtClean="0">
                <a:latin typeface="Cambria" pitchFamily="18" charset="0"/>
              </a:rPr>
              <a:t>(наблюдение за работой мусоровозов, </a:t>
            </a:r>
            <a:r>
              <a:rPr lang="ru-RU" dirty="0" smtClean="0">
                <a:latin typeface="Cambria" pitchFamily="18" charset="0"/>
              </a:rPr>
              <a:t>устройство площадок </a:t>
            </a:r>
            <a:r>
              <a:rPr lang="ru-RU" dirty="0" smtClean="0">
                <a:latin typeface="Cambria" pitchFamily="18" charset="0"/>
              </a:rPr>
              <a:t>с мусорными контейнерами</a:t>
            </a:r>
            <a:r>
              <a:rPr lang="ru-RU" dirty="0" smtClean="0">
                <a:latin typeface="Cambria" pitchFamily="18" charset="0"/>
              </a:rPr>
              <a:t>)</a:t>
            </a:r>
            <a:endParaRPr lang="ru-RU" sz="2000" dirty="0">
              <a:latin typeface="Cambria" pitchFamily="18" charset="0"/>
            </a:endParaRPr>
          </a:p>
        </p:txBody>
      </p:sp>
      <p:pic>
        <p:nvPicPr>
          <p:cNvPr id="7" name="Рисунок 6" descr="D:\ОТЧЕТЫ\2019-2020 учебный год\Мурина Н.В\Отчет по ТКО\6h2O9IPoVKM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4221088"/>
            <a:ext cx="2448272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 cstate="print"/>
          <a:srcRect l="17747" t="18483" r="8517" b="11791"/>
          <a:stretch>
            <a:fillRect/>
          </a:stretch>
        </p:blipFill>
        <p:spPr bwMode="auto">
          <a:xfrm>
            <a:off x="6444208" y="1916832"/>
            <a:ext cx="244827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67544" y="1628800"/>
          <a:ext cx="8352928" cy="445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76464"/>
                <a:gridCol w="4176464"/>
              </a:tblGrid>
              <a:tr h="208823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Март 2019 г. </a:t>
                      </a: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- учащиеся и педагоги городских школ и детских садов приняли участие </a:t>
                      </a:r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в</a:t>
                      </a: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1" kern="1200" dirty="0" err="1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вебинаре</a:t>
                      </a: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1" i="1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на тему «Развитие движения общественных инспекторов в Кировской области»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82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Апрель 2019 г. </a:t>
                      </a: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- педагоги школ и детских садов г.Кирово-Чепецка приняли участие в </a:t>
                      </a:r>
                      <a:r>
                        <a:rPr lang="ru-RU" sz="2000" b="1" i="1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5-ой ежегодной областной конференции по развитию системы экологического образования и просвещения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80676"/>
            <a:ext cx="9144000" cy="70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691680" y="260648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B050"/>
                </a:solidFill>
                <a:latin typeface="Cambria" pitchFamily="18" charset="0"/>
              </a:rPr>
              <a:t>Практические мероприятия</a:t>
            </a:r>
            <a:endParaRPr lang="ru-RU" sz="3200" b="1" dirty="0" smtClean="0"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764704"/>
            <a:ext cx="86409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Cambria" pitchFamily="18" charset="0"/>
              </a:rPr>
              <a:t>2</a:t>
            </a:r>
            <a:r>
              <a:rPr lang="ru-RU" sz="2400" b="1" dirty="0" smtClean="0">
                <a:latin typeface="Cambria" pitchFamily="18" charset="0"/>
              </a:rPr>
              <a:t>. Участие в </a:t>
            </a:r>
            <a:r>
              <a:rPr lang="ru-RU" sz="2400" b="1" dirty="0" err="1" smtClean="0">
                <a:latin typeface="Cambria" pitchFamily="18" charset="0"/>
              </a:rPr>
              <a:t>вебинарах</a:t>
            </a:r>
            <a:r>
              <a:rPr lang="ru-RU" sz="2400" b="1" dirty="0" smtClean="0">
                <a:latin typeface="Cambria" pitchFamily="18" charset="0"/>
              </a:rPr>
              <a:t> и конференциях </a:t>
            </a:r>
          </a:p>
          <a:p>
            <a:r>
              <a:rPr lang="ru-RU" sz="2000" b="1" dirty="0" smtClean="0">
                <a:latin typeface="Cambria" pitchFamily="18" charset="0"/>
              </a:rPr>
              <a:t>министерства охраны окружающей среды Кировской области:</a:t>
            </a:r>
            <a:endParaRPr lang="ru-RU" sz="2400" b="1" dirty="0" smtClean="0">
              <a:latin typeface="Cambria" pitchFamily="18" charset="0"/>
            </a:endParaRPr>
          </a:p>
        </p:txBody>
      </p:sp>
      <p:pic>
        <p:nvPicPr>
          <p:cNvPr id="9" name="Рисунок 8" descr="X:\Мурина Н.В\ЭКОЛОГИЯ\Вебинар по обществ. инспекторам_28.03.2019\Новость на сайт\DSC_0705_c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700808"/>
            <a:ext cx="273630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X:\Мурина Н.В\ЭКОЛОГИЯ\Видеоконференция по экологии_26.04.2019\Статья о видеоконференции по экологии\На главную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933056"/>
            <a:ext cx="288032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80676"/>
            <a:ext cx="9144000" cy="70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691680" y="260648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B050"/>
                </a:solidFill>
                <a:latin typeface="Cambria" pitchFamily="18" charset="0"/>
              </a:rPr>
              <a:t>Практические мероприятия</a:t>
            </a:r>
            <a:endParaRPr lang="ru-RU" sz="3200" b="1" dirty="0" smtClean="0"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764704"/>
            <a:ext cx="86409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Cambria" pitchFamily="18" charset="0"/>
              </a:rPr>
              <a:t>3. </a:t>
            </a:r>
            <a:r>
              <a:rPr lang="en-US" sz="2400" b="1" dirty="0" smtClean="0">
                <a:latin typeface="Cambria" pitchFamily="18" charset="0"/>
              </a:rPr>
              <a:t>III </a:t>
            </a:r>
            <a:r>
              <a:rPr lang="ru-RU" sz="2400" b="1" dirty="0" smtClean="0">
                <a:latin typeface="Cambria" pitchFamily="18" charset="0"/>
              </a:rPr>
              <a:t>окружные экологические чтения</a:t>
            </a:r>
          </a:p>
          <a:p>
            <a:r>
              <a:rPr lang="ru-RU" sz="2000" b="1" dirty="0" smtClean="0">
                <a:latin typeface="Cambria" pitchFamily="18" charset="0"/>
              </a:rPr>
              <a:t>(на базе МБОУ Лицей):</a:t>
            </a:r>
            <a:endParaRPr lang="ru-RU" sz="2400" b="1" dirty="0" smtClean="0">
              <a:latin typeface="Cambria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772816"/>
            <a:ext cx="273630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772816"/>
            <a:ext cx="273630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323528" y="3789040"/>
            <a:ext cx="84249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ambria" pitchFamily="18" charset="0"/>
              </a:rPr>
              <a:t>В </a:t>
            </a:r>
            <a:r>
              <a:rPr lang="ru-RU" sz="2000" dirty="0" smtClean="0">
                <a:latin typeface="Cambria" pitchFamily="18" charset="0"/>
              </a:rPr>
              <a:t>рамках публичных докладов </a:t>
            </a:r>
            <a:r>
              <a:rPr lang="ru-RU" sz="2000" b="1" i="1" dirty="0" smtClean="0">
                <a:latin typeface="Cambria" pitchFamily="18" charset="0"/>
              </a:rPr>
              <a:t>опытом раздельного сбора отходов</a:t>
            </a:r>
            <a:r>
              <a:rPr lang="ru-RU" sz="2000" dirty="0" smtClean="0">
                <a:latin typeface="Cambria" pitchFamily="18" charset="0"/>
              </a:rPr>
              <a:t> поделились представители филиала «КЧХК» АО «ОХК «УРАЛХИМ», волонтеры общественного движения «Вятка без мусора». </a:t>
            </a:r>
            <a:endParaRPr lang="ru-RU" sz="2000" dirty="0" smtClean="0">
              <a:latin typeface="Cambria" pitchFamily="18" charset="0"/>
            </a:endParaRPr>
          </a:p>
          <a:p>
            <a:endParaRPr lang="ru-RU" sz="2000" dirty="0" smtClean="0">
              <a:latin typeface="Cambria" pitchFamily="18" charset="0"/>
            </a:endParaRPr>
          </a:p>
          <a:p>
            <a:r>
              <a:rPr lang="ru-RU" sz="2000" dirty="0" smtClean="0">
                <a:latin typeface="Cambria" pitchFamily="18" charset="0"/>
              </a:rPr>
              <a:t>На </a:t>
            </a:r>
            <a:r>
              <a:rPr lang="ru-RU" sz="2000" dirty="0" smtClean="0">
                <a:latin typeface="Cambria" pitchFamily="18" charset="0"/>
              </a:rPr>
              <a:t>ученических и педагогических секциях были заслушаны </a:t>
            </a:r>
            <a:r>
              <a:rPr lang="ru-RU" sz="2000" b="1" i="1" dirty="0" smtClean="0">
                <a:latin typeface="Cambria" pitchFamily="18" charset="0"/>
              </a:rPr>
              <a:t>доклады на экологическую тематику, в том числе по проблемам переработки </a:t>
            </a:r>
            <a:r>
              <a:rPr lang="ru-RU" sz="2000" b="1" i="1" dirty="0" smtClean="0">
                <a:latin typeface="Cambria" pitchFamily="18" charset="0"/>
              </a:rPr>
              <a:t>отходов</a:t>
            </a:r>
            <a:r>
              <a:rPr lang="ru-RU" sz="2000" i="1" dirty="0" smtClean="0">
                <a:latin typeface="Cambria" pitchFamily="18" charset="0"/>
              </a:rPr>
              <a:t>.</a:t>
            </a:r>
            <a:endParaRPr lang="ru-RU" sz="2000" i="1" dirty="0">
              <a:latin typeface="Cambria" pitchFamily="18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1772816"/>
            <a:ext cx="2737485" cy="1824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80676"/>
            <a:ext cx="9144000" cy="70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691680" y="260648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B050"/>
                </a:solidFill>
                <a:latin typeface="Cambria" pitchFamily="18" charset="0"/>
              </a:rPr>
              <a:t>Практические мероприятия</a:t>
            </a:r>
            <a:endParaRPr lang="ru-RU" sz="3200" b="1" dirty="0" smtClean="0"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764704"/>
            <a:ext cx="86409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Cambria" pitchFamily="18" charset="0"/>
              </a:rPr>
              <a:t>3</a:t>
            </a:r>
            <a:r>
              <a:rPr lang="ru-RU" sz="2400" b="1" dirty="0" smtClean="0">
                <a:latin typeface="Cambria" pitchFamily="18" charset="0"/>
              </a:rPr>
              <a:t>. </a:t>
            </a:r>
            <a:r>
              <a:rPr lang="ru-RU" sz="2400" b="1" dirty="0" smtClean="0">
                <a:latin typeface="Cambria" pitchFamily="18" charset="0"/>
              </a:rPr>
              <a:t>Акции </a:t>
            </a:r>
            <a:r>
              <a:rPr lang="ru-RU" sz="2400" b="1" dirty="0" smtClean="0">
                <a:latin typeface="Cambria" pitchFamily="18" charset="0"/>
              </a:rPr>
              <a:t>по сбору макулатуры и </a:t>
            </a:r>
            <a:r>
              <a:rPr lang="ru-RU" sz="2400" b="1" dirty="0" smtClean="0">
                <a:latin typeface="Cambria" pitchFamily="18" charset="0"/>
              </a:rPr>
              <a:t>вторсырья </a:t>
            </a:r>
          </a:p>
          <a:p>
            <a:r>
              <a:rPr lang="ru-RU" b="1" dirty="0" smtClean="0">
                <a:latin typeface="Cambria" pitchFamily="18" charset="0"/>
              </a:rPr>
              <a:t>в </a:t>
            </a:r>
            <a:r>
              <a:rPr lang="ru-RU" b="1" dirty="0" smtClean="0">
                <a:latin typeface="Cambria" pitchFamily="18" charset="0"/>
              </a:rPr>
              <a:t>рамках всероссийских </a:t>
            </a:r>
            <a:r>
              <a:rPr lang="ru-RU" b="1" dirty="0" err="1" smtClean="0">
                <a:latin typeface="Cambria" pitchFamily="18" charset="0"/>
              </a:rPr>
              <a:t>экосубботников</a:t>
            </a:r>
            <a:r>
              <a:rPr lang="ru-RU" b="1" dirty="0" smtClean="0">
                <a:latin typeface="Cambria" pitchFamily="18" charset="0"/>
              </a:rPr>
              <a:t> </a:t>
            </a:r>
            <a:r>
              <a:rPr lang="ru-RU" b="1" dirty="0" smtClean="0">
                <a:latin typeface="Cambria" pitchFamily="18" charset="0"/>
              </a:rPr>
              <a:t>«Зеленая Россия», «Зеленая весна</a:t>
            </a:r>
            <a:r>
              <a:rPr lang="ru-RU" b="1" dirty="0" smtClean="0">
                <a:latin typeface="Cambria" pitchFamily="18" charset="0"/>
              </a:rPr>
              <a:t>»:</a:t>
            </a:r>
            <a:endParaRPr lang="ru-RU" sz="2400" b="1" dirty="0" smtClean="0">
              <a:latin typeface="Cambr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4010288"/>
            <a:ext cx="8424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Cambria" pitchFamily="18" charset="0"/>
              </a:rPr>
              <a:t>Силами одних только учащихся в этом году было собрано более 35 тысяч килограмм макулатуры и 150 </a:t>
            </a:r>
            <a:r>
              <a:rPr lang="ru-RU" sz="2000" dirty="0" smtClean="0">
                <a:latin typeface="Cambria" pitchFamily="18" charset="0"/>
              </a:rPr>
              <a:t>килограмм вторсырья</a:t>
            </a:r>
            <a:r>
              <a:rPr lang="ru-RU" sz="2000" dirty="0" smtClean="0">
                <a:latin typeface="Cambria" pitchFamily="18" charset="0"/>
              </a:rPr>
              <a:t>. </a:t>
            </a:r>
            <a:endParaRPr lang="ru-RU" sz="2000" dirty="0" smtClean="0">
              <a:latin typeface="Cambria" pitchFamily="18" charset="0"/>
            </a:endParaRPr>
          </a:p>
          <a:p>
            <a:pPr algn="just"/>
            <a:endParaRPr lang="ru-RU" sz="2000" dirty="0" smtClean="0">
              <a:latin typeface="Cambria" pitchFamily="18" charset="0"/>
            </a:endParaRPr>
          </a:p>
          <a:p>
            <a:pPr algn="just"/>
            <a:r>
              <a:rPr lang="ru-RU" sz="2000" dirty="0" smtClean="0">
                <a:latin typeface="Cambria" pitchFamily="18" charset="0"/>
              </a:rPr>
              <a:t>На </a:t>
            </a:r>
            <a:r>
              <a:rPr lang="ru-RU" sz="2000" dirty="0" smtClean="0">
                <a:latin typeface="Cambria" pitchFamily="18" charset="0"/>
              </a:rPr>
              <a:t>вырученные от сдачи макулатуры средства некоторые школы смогли приобрести </a:t>
            </a:r>
            <a:r>
              <a:rPr lang="ru-RU" sz="2000" dirty="0" smtClean="0">
                <a:latin typeface="Cambria" pitchFamily="18" charset="0"/>
              </a:rPr>
              <a:t>мебель </a:t>
            </a:r>
            <a:r>
              <a:rPr lang="ru-RU" sz="2000" dirty="0" smtClean="0">
                <a:latin typeface="Cambria" pitchFamily="18" charset="0"/>
              </a:rPr>
              <a:t>для </a:t>
            </a:r>
            <a:r>
              <a:rPr lang="ru-RU" sz="2000" dirty="0" err="1" smtClean="0">
                <a:latin typeface="Cambria" pitchFamily="18" charset="0"/>
              </a:rPr>
              <a:t>коворкинг-зоны</a:t>
            </a:r>
            <a:r>
              <a:rPr lang="ru-RU" sz="2000" dirty="0" smtClean="0">
                <a:latin typeface="Cambria" pitchFamily="18" charset="0"/>
              </a:rPr>
              <a:t>, инвентарь для цветоводства и чернозем.</a:t>
            </a:r>
          </a:p>
        </p:txBody>
      </p:sp>
      <p:pic>
        <p:nvPicPr>
          <p:cNvPr id="9" name="Рисунок 8" descr="C:\Documents and Settings\murina_n\Рабочий стол\План ТКО_до 27.03.2019\Отчеты ОО\ОУ\+СОШ 10\сбор макулатуры 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628800"/>
            <a:ext cx="288032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 descr="F:\10. 14 Зеленая весна + -\2018\Отчеты для федерации\Лицей\фото\фото\DSCN24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628800"/>
            <a:ext cx="3051175" cy="2287587"/>
          </a:xfrm>
          <a:prstGeom prst="rect">
            <a:avLst/>
          </a:prstGeom>
          <a:noFill/>
        </p:spPr>
      </p:pic>
      <p:pic>
        <p:nvPicPr>
          <p:cNvPr id="28675" name="Picture 3" descr="F:\10. 14 Зеленая весна + -\2018\Отчеты для федерации\СОШ № 5\IMG_17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1628800"/>
            <a:ext cx="1728192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80676"/>
            <a:ext cx="9144000" cy="70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691680" y="260648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B050"/>
                </a:solidFill>
                <a:latin typeface="Cambria" pitchFamily="18" charset="0"/>
              </a:rPr>
              <a:t>Практические мероприятия</a:t>
            </a:r>
            <a:endParaRPr lang="ru-RU" sz="3200" b="1" dirty="0" smtClean="0"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764704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Cambria" pitchFamily="18" charset="0"/>
              </a:rPr>
              <a:t>3</a:t>
            </a:r>
            <a:r>
              <a:rPr lang="ru-RU" sz="2400" b="1" dirty="0" smtClean="0">
                <a:latin typeface="Cambria" pitchFamily="18" charset="0"/>
              </a:rPr>
              <a:t>. </a:t>
            </a:r>
            <a:r>
              <a:rPr lang="ru-RU" sz="2400" b="1" dirty="0" smtClean="0">
                <a:latin typeface="Cambria" pitchFamily="18" charset="0"/>
              </a:rPr>
              <a:t>Новый формат </a:t>
            </a:r>
            <a:r>
              <a:rPr lang="ru-RU" sz="2400" b="1" dirty="0" err="1" smtClean="0">
                <a:latin typeface="Cambria" pitchFamily="18" charset="0"/>
              </a:rPr>
              <a:t>экоигр</a:t>
            </a:r>
            <a:r>
              <a:rPr lang="ru-RU" sz="2400" b="1" dirty="0" smtClean="0">
                <a:latin typeface="Cambria" pitchFamily="18" charset="0"/>
              </a:rPr>
              <a:t> - </a:t>
            </a:r>
            <a:r>
              <a:rPr lang="ru-RU" sz="2400" b="1" dirty="0" err="1" smtClean="0">
                <a:latin typeface="Cambria" pitchFamily="18" charset="0"/>
              </a:rPr>
              <a:t>эко-хакатон</a:t>
            </a:r>
            <a:r>
              <a:rPr lang="ru-RU" sz="2400" b="1" dirty="0" smtClean="0">
                <a:latin typeface="Cambria" pitchFamily="18" charset="0"/>
              </a:rPr>
              <a:t> </a:t>
            </a:r>
            <a:r>
              <a:rPr lang="ru-RU" sz="2400" b="1" dirty="0" smtClean="0">
                <a:latin typeface="Cambria" pitchFamily="18" charset="0"/>
              </a:rPr>
              <a:t>«Город, живи</a:t>
            </a:r>
            <a:r>
              <a:rPr lang="ru-RU" sz="2400" b="1" dirty="0" smtClean="0">
                <a:latin typeface="Cambria" pitchFamily="18" charset="0"/>
              </a:rPr>
              <a:t>!»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3212976"/>
            <a:ext cx="8424936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2000" b="1" i="1" dirty="0" smtClean="0">
                <a:latin typeface="Cambria" pitchFamily="18" charset="0"/>
              </a:rPr>
              <a:t>Организаторы</a:t>
            </a:r>
            <a:r>
              <a:rPr lang="ru-RU" sz="2000" b="1" i="1" dirty="0" smtClean="0">
                <a:latin typeface="Cambria" pitchFamily="18" charset="0"/>
              </a:rPr>
              <a:t>: </a:t>
            </a:r>
            <a:r>
              <a:rPr lang="ru-RU" sz="2000" dirty="0" err="1" smtClean="0">
                <a:latin typeface="Cambria" pitchFamily="18" charset="0"/>
              </a:rPr>
              <a:t>Кванториум</a:t>
            </a:r>
            <a:r>
              <a:rPr lang="ru-RU" sz="2000" dirty="0" smtClean="0">
                <a:latin typeface="Cambria" pitchFamily="18" charset="0"/>
              </a:rPr>
              <a:t>  совместно со специалистами-экологами городской администрации и филиала «КХЧК» АО «ОХК «УРАЛХИМ</a:t>
            </a:r>
            <a:r>
              <a:rPr lang="ru-RU" sz="2000" dirty="0" smtClean="0">
                <a:latin typeface="Cambria" pitchFamily="18" charset="0"/>
              </a:rPr>
              <a:t>».</a:t>
            </a:r>
            <a:endParaRPr lang="ru-RU" sz="2000" dirty="0" smtClean="0">
              <a:latin typeface="Cambria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ru-RU" sz="2000" b="1" i="1" dirty="0" err="1" smtClean="0">
                <a:latin typeface="Cambria" pitchFamily="18" charset="0"/>
              </a:rPr>
              <a:t>Хакатон</a:t>
            </a:r>
            <a:r>
              <a:rPr lang="ru-RU" sz="2000" dirty="0" smtClean="0">
                <a:latin typeface="Cambria" pitchFamily="18" charset="0"/>
              </a:rPr>
              <a:t> </a:t>
            </a:r>
            <a:r>
              <a:rPr lang="ru-RU" sz="2000" dirty="0" smtClean="0">
                <a:latin typeface="Cambria" pitchFamily="18" charset="0"/>
              </a:rPr>
              <a:t>- новый формат соревнований, в рамках которого специалисты из разных областей знания сообща работают над решением конкретных проблем. </a:t>
            </a:r>
            <a:endParaRPr lang="ru-RU" sz="2000" dirty="0" smtClean="0">
              <a:latin typeface="Cambria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ru-RU" sz="2000" dirty="0" smtClean="0">
                <a:latin typeface="Cambria" pitchFamily="18" charset="0"/>
              </a:rPr>
              <a:t>Ученики </a:t>
            </a:r>
            <a:r>
              <a:rPr lang="ru-RU" sz="2000" dirty="0" smtClean="0">
                <a:latin typeface="Cambria" pitchFamily="18" charset="0"/>
              </a:rPr>
              <a:t>8-11 классов в командах решали </a:t>
            </a:r>
            <a:r>
              <a:rPr lang="ru-RU" sz="2000" b="1" i="1" dirty="0" smtClean="0">
                <a:latin typeface="Cambria" pitchFamily="18" charset="0"/>
              </a:rPr>
              <a:t>кейсы на предложенные </a:t>
            </a:r>
            <a:r>
              <a:rPr lang="ru-RU" sz="2000" b="1" i="1" dirty="0" err="1" smtClean="0">
                <a:latin typeface="Cambria" pitchFamily="18" charset="0"/>
              </a:rPr>
              <a:t>эко-темы</a:t>
            </a:r>
            <a:r>
              <a:rPr lang="ru-RU" sz="2000" dirty="0" smtClean="0">
                <a:latin typeface="Cambria" pitchFamily="18" charset="0"/>
              </a:rPr>
              <a:t>, </a:t>
            </a:r>
            <a:r>
              <a:rPr lang="ru-RU" sz="2000" b="1" i="1" dirty="0" smtClean="0">
                <a:latin typeface="Cambria" pitchFamily="18" charset="0"/>
              </a:rPr>
              <a:t>актуальные для Кирово-Чепецка</a:t>
            </a:r>
            <a:r>
              <a:rPr lang="ru-RU" sz="2000" dirty="0" smtClean="0">
                <a:latin typeface="Cambria" pitchFamily="18" charset="0"/>
              </a:rPr>
              <a:t>: проблема с тополями,</a:t>
            </a:r>
            <a:r>
              <a:rPr lang="ru-RU" sz="2000" b="1" i="1" dirty="0" smtClean="0">
                <a:latin typeface="Cambria" pitchFamily="18" charset="0"/>
              </a:rPr>
              <a:t> утилизация твердых бытовых отходов</a:t>
            </a:r>
            <a:r>
              <a:rPr lang="ru-RU" sz="2000" dirty="0" smtClean="0">
                <a:latin typeface="Cambria" pitchFamily="18" charset="0"/>
              </a:rPr>
              <a:t> и загрязнение воздуха автомобильным транспортом.</a:t>
            </a:r>
          </a:p>
        </p:txBody>
      </p:sp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268760"/>
            <a:ext cx="280831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1268760"/>
            <a:ext cx="266429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5" cstate="print"/>
          <a:srcRect l="5128"/>
          <a:stretch>
            <a:fillRect/>
          </a:stretch>
        </p:blipFill>
        <p:spPr bwMode="auto">
          <a:xfrm>
            <a:off x="6012160" y="1268760"/>
            <a:ext cx="266429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80676"/>
            <a:ext cx="9144000" cy="70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691680" y="260648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B050"/>
                </a:solidFill>
                <a:latin typeface="Cambria" pitchFamily="18" charset="0"/>
              </a:rPr>
              <a:t>Практические мероприятия</a:t>
            </a:r>
            <a:endParaRPr lang="ru-RU" sz="3200" b="1" dirty="0" smtClean="0"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764704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Cambria" pitchFamily="18" charset="0"/>
              </a:rPr>
              <a:t>4</a:t>
            </a:r>
            <a:r>
              <a:rPr lang="ru-RU" sz="2400" b="1" dirty="0" smtClean="0">
                <a:latin typeface="Cambria" pitchFamily="18" charset="0"/>
              </a:rPr>
              <a:t>. </a:t>
            </a:r>
            <a:r>
              <a:rPr lang="ru-RU" sz="2400" b="1" dirty="0" smtClean="0">
                <a:latin typeface="Cambria" pitchFamily="18" charset="0"/>
              </a:rPr>
              <a:t>Экологический </a:t>
            </a:r>
            <a:r>
              <a:rPr lang="ru-RU" sz="2400" b="1" dirty="0" err="1" smtClean="0">
                <a:latin typeface="Cambria" pitchFamily="18" charset="0"/>
              </a:rPr>
              <a:t>квест</a:t>
            </a:r>
            <a:r>
              <a:rPr lang="ru-RU" sz="2400" b="1" dirty="0" smtClean="0">
                <a:latin typeface="Cambria" pitchFamily="18" charset="0"/>
              </a:rPr>
              <a:t> «Чистые игры»</a:t>
            </a:r>
            <a:endParaRPr lang="ru-RU" sz="2400" b="1" dirty="0" smtClean="0">
              <a:latin typeface="Cambria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429000"/>
            <a:ext cx="381642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Documents and Settings\murina_n\Рабочий стол\Чистые игры\1.jpg"/>
          <p:cNvPicPr/>
          <p:nvPr/>
        </p:nvPicPr>
        <p:blipFill>
          <a:blip r:embed="rId4" cstate="print"/>
          <a:srcRect r="3731"/>
          <a:stretch>
            <a:fillRect/>
          </a:stretch>
        </p:blipFill>
        <p:spPr bwMode="auto">
          <a:xfrm>
            <a:off x="4716016" y="3429000"/>
            <a:ext cx="374441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5" cstate="print"/>
          <a:srcRect l="2953" t="14105" r="1958" b="54887"/>
          <a:stretch>
            <a:fillRect/>
          </a:stretch>
        </p:blipFill>
        <p:spPr bwMode="auto">
          <a:xfrm>
            <a:off x="527551" y="1196752"/>
            <a:ext cx="8004889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80676"/>
            <a:ext cx="9144000" cy="70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691680" y="260648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B050"/>
                </a:solidFill>
                <a:latin typeface="Cambria" pitchFamily="18" charset="0"/>
              </a:rPr>
              <a:t>Практические мероприятия</a:t>
            </a:r>
            <a:endParaRPr lang="ru-RU" sz="3200" b="1" dirty="0" smtClean="0"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764704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Cambria" pitchFamily="18" charset="0"/>
              </a:rPr>
              <a:t>4</a:t>
            </a:r>
            <a:r>
              <a:rPr lang="ru-RU" sz="2400" b="1" dirty="0" smtClean="0">
                <a:latin typeface="Cambria" pitchFamily="18" charset="0"/>
              </a:rPr>
              <a:t>. </a:t>
            </a:r>
            <a:r>
              <a:rPr lang="ru-RU" sz="2400" b="1" dirty="0" smtClean="0">
                <a:latin typeface="Cambria" pitchFamily="18" charset="0"/>
              </a:rPr>
              <a:t>Экологический </a:t>
            </a:r>
            <a:r>
              <a:rPr lang="ru-RU" sz="2400" b="1" dirty="0" err="1" smtClean="0">
                <a:latin typeface="Cambria" pitchFamily="18" charset="0"/>
              </a:rPr>
              <a:t>квест</a:t>
            </a:r>
            <a:r>
              <a:rPr lang="ru-RU" sz="2400" b="1" dirty="0" smtClean="0">
                <a:latin typeface="Cambria" pitchFamily="18" charset="0"/>
              </a:rPr>
              <a:t> «Чистые игры</a:t>
            </a:r>
            <a:r>
              <a:rPr lang="ru-RU" sz="2400" b="1" dirty="0" smtClean="0">
                <a:latin typeface="Cambria" pitchFamily="18" charset="0"/>
              </a:rPr>
              <a:t>» (07.09.2019)</a:t>
            </a:r>
          </a:p>
        </p:txBody>
      </p:sp>
      <p:pic>
        <p:nvPicPr>
          <p:cNvPr id="11" name="Рисунок 10" descr="C:\Documents and Settings\murina_n\Рабочий стол\Чистые игры\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268760"/>
            <a:ext cx="309634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 l="72381" t="17313" r="2813" b="58095"/>
          <a:stretch>
            <a:fillRect/>
          </a:stretch>
        </p:blipFill>
        <p:spPr bwMode="auto">
          <a:xfrm>
            <a:off x="3851920" y="1268760"/>
            <a:ext cx="1224136" cy="970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19" y="1268760"/>
            <a:ext cx="3096345" cy="211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077072"/>
            <a:ext cx="3053749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7509" y="4115021"/>
            <a:ext cx="3094971" cy="205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347864" y="2348880"/>
            <a:ext cx="21964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latin typeface="Cambria" pitchFamily="18" charset="0"/>
              </a:rPr>
              <a:t>37 команд </a:t>
            </a:r>
            <a:endParaRPr lang="ru-RU" sz="2000" b="1" dirty="0" smtClean="0">
              <a:latin typeface="Cambria" pitchFamily="18" charset="0"/>
            </a:endParaRPr>
          </a:p>
          <a:p>
            <a:pPr algn="ctr"/>
            <a:r>
              <a:rPr lang="ru-RU" sz="2000" b="1" dirty="0" smtClean="0">
                <a:latin typeface="Cambria" pitchFamily="18" charset="0"/>
              </a:rPr>
              <a:t>(</a:t>
            </a:r>
            <a:r>
              <a:rPr lang="ru-RU" sz="2000" b="1" dirty="0" smtClean="0">
                <a:latin typeface="Cambria" pitchFamily="18" charset="0"/>
              </a:rPr>
              <a:t>142 участника)</a:t>
            </a:r>
            <a:endParaRPr lang="ru-RU" sz="2000" b="1" dirty="0">
              <a:latin typeface="Cambria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51520" y="3140968"/>
            <a:ext cx="8640960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latin typeface="Cambria" pitchFamily="18" charset="0"/>
              </a:rPr>
              <a:t>Партнеры:</a:t>
            </a:r>
          </a:p>
          <a:p>
            <a:pPr algn="ctr"/>
            <a:r>
              <a:rPr lang="ru-RU" sz="1600" dirty="0" smtClean="0">
                <a:latin typeface="Cambria" pitchFamily="18" charset="0"/>
              </a:rPr>
              <a:t>филиал </a:t>
            </a:r>
            <a:r>
              <a:rPr lang="ru-RU" sz="1600" dirty="0" smtClean="0">
                <a:latin typeface="Cambria" pitchFamily="18" charset="0"/>
              </a:rPr>
              <a:t>«КЧХК» АО «ОХК «УРАЛХИМ</a:t>
            </a:r>
            <a:r>
              <a:rPr lang="ru-RU" sz="1600" dirty="0" smtClean="0">
                <a:latin typeface="Cambria" pitchFamily="18" charset="0"/>
              </a:rPr>
              <a:t>», АО </a:t>
            </a:r>
            <a:r>
              <a:rPr lang="ru-RU" sz="1600" dirty="0" smtClean="0">
                <a:latin typeface="Cambria" pitchFamily="18" charset="0"/>
              </a:rPr>
              <a:t>«</a:t>
            </a:r>
            <a:r>
              <a:rPr lang="ru-RU" sz="1600" dirty="0" err="1" smtClean="0">
                <a:latin typeface="Cambria" pitchFamily="18" charset="0"/>
              </a:rPr>
              <a:t>Кирово-Чепецкий</a:t>
            </a:r>
            <a:r>
              <a:rPr lang="ru-RU" sz="1600" dirty="0" smtClean="0">
                <a:latin typeface="Cambria" pitchFamily="18" charset="0"/>
              </a:rPr>
              <a:t> </a:t>
            </a:r>
            <a:r>
              <a:rPr lang="ru-RU" sz="1600" dirty="0" err="1" smtClean="0">
                <a:latin typeface="Cambria" pitchFamily="18" charset="0"/>
              </a:rPr>
              <a:t>хлебокомбинат</a:t>
            </a:r>
            <a:r>
              <a:rPr lang="ru-RU" sz="1600" dirty="0" smtClean="0">
                <a:latin typeface="Cambria" pitchFamily="18" charset="0"/>
              </a:rPr>
              <a:t>», </a:t>
            </a:r>
          </a:p>
          <a:p>
            <a:pPr algn="ctr"/>
            <a:r>
              <a:rPr lang="ru-RU" sz="1600" dirty="0" smtClean="0">
                <a:latin typeface="Cambria" pitchFamily="18" charset="0"/>
              </a:rPr>
              <a:t>ОАО </a:t>
            </a:r>
            <a:r>
              <a:rPr lang="ru-RU" sz="1600" dirty="0" smtClean="0">
                <a:latin typeface="Cambria" pitchFamily="18" charset="0"/>
              </a:rPr>
              <a:t>«Городской молочный комбинат</a:t>
            </a:r>
            <a:r>
              <a:rPr lang="ru-RU" sz="1600" dirty="0" smtClean="0">
                <a:latin typeface="Cambria" pitchFamily="18" charset="0"/>
              </a:rPr>
              <a:t>», ООО </a:t>
            </a:r>
            <a:r>
              <a:rPr lang="ru-RU" sz="1600" dirty="0" smtClean="0">
                <a:latin typeface="Cambria" pitchFamily="18" charset="0"/>
              </a:rPr>
              <a:t>«</a:t>
            </a:r>
            <a:r>
              <a:rPr lang="ru-RU" sz="1600" dirty="0" err="1" smtClean="0">
                <a:latin typeface="Cambria" pitchFamily="18" charset="0"/>
              </a:rPr>
              <a:t>ГалоПолимер</a:t>
            </a:r>
            <a:r>
              <a:rPr lang="ru-RU" sz="1600" dirty="0" smtClean="0">
                <a:latin typeface="Cambria" pitchFamily="18" charset="0"/>
              </a:rPr>
              <a:t> Кирово-Чепецк</a:t>
            </a:r>
            <a:r>
              <a:rPr lang="ru-RU" sz="1600" dirty="0" smtClean="0">
                <a:latin typeface="Cambria" pitchFamily="18" charset="0"/>
              </a:rPr>
              <a:t>», </a:t>
            </a:r>
          </a:p>
          <a:p>
            <a:pPr algn="ctr"/>
            <a:r>
              <a:rPr lang="ru-RU" sz="1600" dirty="0" smtClean="0">
                <a:latin typeface="Cambria" pitchFamily="18" charset="0"/>
              </a:rPr>
              <a:t>садовый центр </a:t>
            </a:r>
            <a:r>
              <a:rPr lang="ru-RU" sz="1600" dirty="0" smtClean="0">
                <a:latin typeface="Cambria" pitchFamily="18" charset="0"/>
              </a:rPr>
              <a:t>«Зеленый дом</a:t>
            </a:r>
            <a:r>
              <a:rPr lang="ru-RU" sz="1600" dirty="0" smtClean="0">
                <a:latin typeface="Cambria" pitchFamily="18" charset="0"/>
              </a:rPr>
              <a:t>», </a:t>
            </a:r>
          </a:p>
          <a:p>
            <a:pPr algn="ctr"/>
            <a:r>
              <a:rPr lang="ru-RU" sz="1600" dirty="0" smtClean="0">
                <a:latin typeface="Cambria" pitchFamily="18" charset="0"/>
              </a:rPr>
              <a:t>компания </a:t>
            </a:r>
            <a:r>
              <a:rPr lang="ru-RU" sz="1600" dirty="0" smtClean="0">
                <a:latin typeface="Cambria" pitchFamily="18" charset="0"/>
              </a:rPr>
              <a:t>«</a:t>
            </a:r>
            <a:r>
              <a:rPr lang="ru-RU" sz="1600" dirty="0" err="1" smtClean="0">
                <a:latin typeface="Cambria" pitchFamily="18" charset="0"/>
              </a:rPr>
              <a:t>Чистоград</a:t>
            </a:r>
            <a:r>
              <a:rPr lang="ru-RU" sz="1600" dirty="0" smtClean="0">
                <a:latin typeface="Cambria" pitchFamily="18" charset="0"/>
              </a:rPr>
              <a:t>», </a:t>
            </a:r>
          </a:p>
          <a:p>
            <a:pPr algn="ctr"/>
            <a:r>
              <a:rPr lang="ru-RU" sz="1600" dirty="0" smtClean="0">
                <a:latin typeface="Cambria" pitchFamily="18" charset="0"/>
              </a:rPr>
              <a:t>проект </a:t>
            </a:r>
            <a:r>
              <a:rPr lang="ru-RU" sz="1600" dirty="0" smtClean="0">
                <a:latin typeface="Cambria" pitchFamily="18" charset="0"/>
              </a:rPr>
              <a:t>«</a:t>
            </a:r>
            <a:r>
              <a:rPr lang="ru-RU" sz="1600" dirty="0" err="1" smtClean="0">
                <a:latin typeface="Cambria" pitchFamily="18" charset="0"/>
              </a:rPr>
              <a:t>Экотек</a:t>
            </a:r>
            <a:r>
              <a:rPr lang="ru-RU" sz="1600" dirty="0" smtClean="0">
                <a:latin typeface="Cambria" pitchFamily="18" charset="0"/>
              </a:rPr>
              <a:t>», </a:t>
            </a:r>
            <a:endParaRPr lang="ru-RU" sz="1600" dirty="0" smtClean="0">
              <a:latin typeface="Cambria" pitchFamily="18" charset="0"/>
            </a:endParaRPr>
          </a:p>
          <a:p>
            <a:pPr algn="ctr"/>
            <a:r>
              <a:rPr lang="ru-RU" sz="1600" dirty="0" smtClean="0">
                <a:latin typeface="Cambria" pitchFamily="18" charset="0"/>
              </a:rPr>
              <a:t>ООО КЧЗ «</a:t>
            </a:r>
            <a:r>
              <a:rPr lang="ru-RU" sz="1600" dirty="0" err="1" smtClean="0">
                <a:latin typeface="Cambria" pitchFamily="18" charset="0"/>
              </a:rPr>
              <a:t>Агрохимикат</a:t>
            </a:r>
            <a:r>
              <a:rPr lang="ru-RU" sz="1600" dirty="0" smtClean="0">
                <a:latin typeface="Cambria" pitchFamily="18" charset="0"/>
              </a:rPr>
              <a:t>»,</a:t>
            </a:r>
            <a:endParaRPr lang="ru-RU" sz="1600" dirty="0" smtClean="0">
              <a:latin typeface="Cambria" pitchFamily="18" charset="0"/>
            </a:endParaRPr>
          </a:p>
          <a:p>
            <a:pPr algn="ctr"/>
            <a:r>
              <a:rPr lang="ru-RU" sz="1600" dirty="0" smtClean="0">
                <a:latin typeface="Cambria" pitchFamily="18" charset="0"/>
              </a:rPr>
              <a:t>телеканал </a:t>
            </a:r>
            <a:r>
              <a:rPr lang="ru-RU" sz="1600" dirty="0" smtClean="0">
                <a:latin typeface="Cambria" pitchFamily="18" charset="0"/>
              </a:rPr>
              <a:t>«АКТВ</a:t>
            </a:r>
            <a:r>
              <a:rPr lang="ru-RU" sz="1600" dirty="0" smtClean="0">
                <a:latin typeface="Cambria" pitchFamily="18" charset="0"/>
              </a:rPr>
              <a:t>»,</a:t>
            </a:r>
          </a:p>
          <a:p>
            <a:pPr algn="ctr"/>
            <a:r>
              <a:rPr lang="ru-RU" sz="1600" dirty="0" smtClean="0">
                <a:latin typeface="Cambria" pitchFamily="18" charset="0"/>
              </a:rPr>
              <a:t>ООО </a:t>
            </a:r>
            <a:r>
              <a:rPr lang="ru-RU" sz="1600" dirty="0" smtClean="0">
                <a:latin typeface="Cambria" pitchFamily="18" charset="0"/>
              </a:rPr>
              <a:t>«Орбита СП», </a:t>
            </a:r>
            <a:endParaRPr lang="ru-RU" sz="1600" dirty="0" smtClean="0">
              <a:latin typeface="Cambria" pitchFamily="18" charset="0"/>
            </a:endParaRPr>
          </a:p>
          <a:p>
            <a:pPr algn="ctr"/>
            <a:r>
              <a:rPr lang="ru-RU" sz="1600" dirty="0" smtClean="0">
                <a:latin typeface="Cambria" pitchFamily="18" charset="0"/>
              </a:rPr>
              <a:t>ООО </a:t>
            </a:r>
            <a:r>
              <a:rPr lang="ru-RU" sz="1600" dirty="0" smtClean="0">
                <a:latin typeface="Cambria" pitchFamily="18" charset="0"/>
              </a:rPr>
              <a:t>«Азимут</a:t>
            </a:r>
            <a:r>
              <a:rPr lang="ru-RU" sz="1600" dirty="0" smtClean="0">
                <a:latin typeface="Cambria" pitchFamily="18" charset="0"/>
              </a:rPr>
              <a:t>» </a:t>
            </a:r>
            <a:endParaRPr lang="ru-RU" sz="2800" b="1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80676"/>
            <a:ext cx="9144000" cy="70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691680" y="260648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B050"/>
                </a:solidFill>
                <a:latin typeface="Cambria" pitchFamily="18" charset="0"/>
              </a:rPr>
              <a:t>Практические мероприятия</a:t>
            </a:r>
            <a:endParaRPr lang="ru-RU" sz="3200" b="1" dirty="0" smtClean="0"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764704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Cambria" pitchFamily="18" charset="0"/>
              </a:rPr>
              <a:t>4</a:t>
            </a:r>
            <a:r>
              <a:rPr lang="ru-RU" sz="2400" b="1" dirty="0" smtClean="0">
                <a:latin typeface="Cambria" pitchFamily="18" charset="0"/>
              </a:rPr>
              <a:t>. </a:t>
            </a:r>
            <a:r>
              <a:rPr lang="ru-RU" sz="2400" b="1" dirty="0" smtClean="0">
                <a:latin typeface="Cambria" pitchFamily="18" charset="0"/>
              </a:rPr>
              <a:t>Экологический </a:t>
            </a:r>
            <a:r>
              <a:rPr lang="ru-RU" sz="2400" b="1" dirty="0" err="1" smtClean="0">
                <a:latin typeface="Cambria" pitchFamily="18" charset="0"/>
              </a:rPr>
              <a:t>квест</a:t>
            </a:r>
            <a:r>
              <a:rPr lang="ru-RU" sz="2400" b="1" dirty="0" smtClean="0">
                <a:latin typeface="Cambria" pitchFamily="18" charset="0"/>
              </a:rPr>
              <a:t> «Чистые игры»</a:t>
            </a:r>
            <a:endParaRPr lang="ru-RU" sz="2400" b="1" dirty="0" smtClean="0">
              <a:latin typeface="Cambria" pitchFamily="18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3" cstate="print">
            <a:lum bright="20000"/>
          </a:blip>
          <a:srcRect l="-3833" r="-2952" b="44015"/>
          <a:stretch>
            <a:fillRect/>
          </a:stretch>
        </p:blipFill>
        <p:spPr bwMode="auto">
          <a:xfrm>
            <a:off x="179512" y="1196752"/>
            <a:ext cx="331236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251520" y="3355245"/>
            <a:ext cx="8568952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</a:rPr>
              <a:t>ИТОГИ «Чистых игр»: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5 команд-победителей, </a:t>
            </a:r>
            <a:endParaRPr lang="ru-RU" sz="2000" dirty="0" smtClean="0"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абсолютный </a:t>
            </a:r>
            <a:r>
              <a:rPr lang="ru-RU" sz="2000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победитель - команда детского сада №14</a:t>
            </a:r>
            <a:r>
              <a:rPr lang="ru-RU" sz="2000" dirty="0" smtClean="0">
                <a:latin typeface="Cambria" pitchFamily="18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Собрано </a:t>
            </a:r>
            <a:r>
              <a:rPr lang="ru-RU" sz="2000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229 мешков отходов весом 2.1 </a:t>
            </a:r>
            <a:r>
              <a:rPr lang="ru-RU" sz="2000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тонны (смешанный </a:t>
            </a:r>
            <a:r>
              <a:rPr lang="ru-RU" sz="2000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мусор 91 , пластик 79, стекло </a:t>
            </a:r>
            <a:r>
              <a:rPr lang="ru-RU" sz="2000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59)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000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Найдено 50 батареек, 2 покрышки и 1724 стеклянные бутыли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 l="72381" t="17313" r="2813" b="58095"/>
          <a:stretch>
            <a:fillRect/>
          </a:stretch>
        </p:blipFill>
        <p:spPr bwMode="auto">
          <a:xfrm>
            <a:off x="3707904" y="1810062"/>
            <a:ext cx="1224136" cy="970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1196752"/>
            <a:ext cx="316835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80676"/>
            <a:ext cx="9144000" cy="70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23528" y="5301208"/>
            <a:ext cx="8496944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Cambria" pitchFamily="18" charset="0"/>
              </a:rPr>
              <a:t>План мероприятий </a:t>
            </a:r>
            <a:r>
              <a:rPr lang="ru-RU" sz="1400" b="1" dirty="0" smtClean="0">
                <a:latin typeface="Cambria" pitchFamily="18" charset="0"/>
              </a:rPr>
              <a:t>по экологическому воспитанию и формированию экологической культуры </a:t>
            </a:r>
            <a:endParaRPr lang="ru-RU" sz="1400" b="1" dirty="0" smtClean="0">
              <a:latin typeface="Cambria" pitchFamily="18" charset="0"/>
            </a:endParaRPr>
          </a:p>
          <a:p>
            <a:pPr algn="ctr"/>
            <a:r>
              <a:rPr lang="ru-RU" sz="1400" b="1" dirty="0" smtClean="0">
                <a:latin typeface="Cambria" pitchFamily="18" charset="0"/>
              </a:rPr>
              <a:t>в </a:t>
            </a:r>
            <a:r>
              <a:rPr lang="ru-RU" sz="1400" b="1" dirty="0" smtClean="0">
                <a:latin typeface="Cambria" pitchFamily="18" charset="0"/>
              </a:rPr>
              <a:t>области обращения с твердыми коммунальными отходами </a:t>
            </a:r>
            <a:endParaRPr lang="ru-RU" sz="1400" b="1" dirty="0" smtClean="0">
              <a:latin typeface="Cambria" pitchFamily="18" charset="0"/>
            </a:endParaRPr>
          </a:p>
          <a:p>
            <a:pPr algn="ctr"/>
            <a:r>
              <a:rPr lang="ru-RU" sz="1400" b="1" dirty="0" smtClean="0">
                <a:latin typeface="Cambria" pitchFamily="18" charset="0"/>
              </a:rPr>
              <a:t>на территории МО«Город </a:t>
            </a:r>
            <a:r>
              <a:rPr lang="ru-RU" sz="1400" b="1" dirty="0" smtClean="0">
                <a:latin typeface="Cambria" pitchFamily="18" charset="0"/>
              </a:rPr>
              <a:t>Кирово-Чепецк» Кировской области на 2019 </a:t>
            </a:r>
            <a:r>
              <a:rPr lang="ru-RU" sz="1400" b="1" dirty="0" smtClean="0">
                <a:latin typeface="Cambria" pitchFamily="18" charset="0"/>
              </a:rPr>
              <a:t>год </a:t>
            </a:r>
          </a:p>
          <a:p>
            <a:pPr algn="ctr"/>
            <a:r>
              <a:rPr lang="ru-RU" sz="1100" b="1" dirty="0" smtClean="0">
                <a:latin typeface="Cambria" pitchFamily="18" charset="0"/>
              </a:rPr>
              <a:t>(утв. постановлением </a:t>
            </a:r>
            <a:r>
              <a:rPr lang="ru-RU" sz="1100" b="1" dirty="0" smtClean="0">
                <a:latin typeface="Cambria" pitchFamily="18" charset="0"/>
              </a:rPr>
              <a:t>администрации от 22.03.2019 № </a:t>
            </a:r>
            <a:r>
              <a:rPr lang="ru-RU" sz="1100" b="1" dirty="0" smtClean="0">
                <a:latin typeface="Cambria" pitchFamily="18" charset="0"/>
              </a:rPr>
              <a:t>373)</a:t>
            </a:r>
            <a:endParaRPr lang="ru-RU" sz="1100" b="1" dirty="0">
              <a:latin typeface="Cambria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25397" t="8859" r="24992" b="5501"/>
          <a:stretch>
            <a:fillRect/>
          </a:stretch>
        </p:blipFill>
        <p:spPr bwMode="auto">
          <a:xfrm>
            <a:off x="827584" y="764704"/>
            <a:ext cx="3240360" cy="4474783"/>
          </a:xfrm>
          <a:prstGeom prst="rect">
            <a:avLst/>
          </a:prstGeom>
          <a:ln>
            <a:noFill/>
          </a:ln>
          <a:effectLst>
            <a:outerShdw blurRad="292100" dist="1016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979712" y="116632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Cambria" pitchFamily="18" charset="0"/>
              </a:rPr>
              <a:t>Планирование мероприятий ТКО</a:t>
            </a:r>
            <a:endParaRPr lang="ru-RU" sz="3200" b="1" dirty="0">
              <a:solidFill>
                <a:srgbClr val="0070C0"/>
              </a:solidFill>
              <a:latin typeface="Cambria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 l="25194" t="7907" r="25785" b="11028"/>
          <a:stretch>
            <a:fillRect/>
          </a:stretch>
        </p:blipFill>
        <p:spPr bwMode="auto">
          <a:xfrm>
            <a:off x="4644008" y="764704"/>
            <a:ext cx="3352965" cy="4435821"/>
          </a:xfrm>
          <a:prstGeom prst="rect">
            <a:avLst/>
          </a:prstGeom>
          <a:ln>
            <a:noFill/>
          </a:ln>
          <a:effectLst>
            <a:outerShdw blurRad="292100" dist="1016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80676"/>
            <a:ext cx="9144000" cy="70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691680" y="260648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B050"/>
                </a:solidFill>
                <a:latin typeface="Cambria" pitchFamily="18" charset="0"/>
              </a:rPr>
              <a:t>Практические мероприятия</a:t>
            </a:r>
            <a:endParaRPr lang="ru-RU" sz="3200" b="1" dirty="0" smtClean="0"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764704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Cambria" pitchFamily="18" charset="0"/>
              </a:rPr>
              <a:t>5. Акции по приему вторсырья у населения:</a:t>
            </a:r>
          </a:p>
        </p:txBody>
      </p:sp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323528" y="4149080"/>
            <a:ext cx="842493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Cambria" pitchFamily="18" charset="0"/>
              </a:rPr>
              <a:t>Во время акции горожане могут не только сдать в утилизацию ненужные вещи и бытовые отходы (стеклянные банки, бутылки; металлолом и фольгу, макулатуру, пластик категорий 1, 2, 4, 5, 6; зубные щетки, пластиковые карты, батарейки, баллоны из-под лаков, освежителей, дезодорантов), но и обменяться ненужными вещами на </a:t>
            </a:r>
            <a:r>
              <a:rPr lang="ru-RU" sz="2000" dirty="0" err="1" smtClean="0">
                <a:latin typeface="Cambria" pitchFamily="18" charset="0"/>
              </a:rPr>
              <a:t>Фримаркете</a:t>
            </a:r>
            <a:r>
              <a:rPr lang="ru-RU" sz="2000" dirty="0" smtClean="0">
                <a:latin typeface="Cambria" pitchFamily="18" charset="0"/>
              </a:rPr>
              <a:t>, посетить </a:t>
            </a:r>
            <a:r>
              <a:rPr lang="ru-RU" sz="2000" dirty="0" err="1" smtClean="0">
                <a:latin typeface="Cambria" pitchFamily="18" charset="0"/>
              </a:rPr>
              <a:t>экоярмарку</a:t>
            </a:r>
            <a:r>
              <a:rPr lang="ru-RU" sz="2000" dirty="0" smtClean="0">
                <a:latin typeface="Cambria" pitchFamily="18" charset="0"/>
              </a:rPr>
              <a:t>, принять участие в </a:t>
            </a:r>
            <a:r>
              <a:rPr lang="ru-RU" sz="2000" dirty="0" smtClean="0">
                <a:latin typeface="Cambria" pitchFamily="18" charset="0"/>
              </a:rPr>
              <a:t>розыгрышах.</a:t>
            </a:r>
            <a:endParaRPr lang="ru-RU" sz="2000" dirty="0" smtClean="0"/>
          </a:p>
        </p:txBody>
      </p:sp>
      <p:pic>
        <p:nvPicPr>
          <p:cNvPr id="9" name="Рисунок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12776"/>
            <a:ext cx="352839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3" name="Picture 11" descr="C:\Documents and Settings\murina_n\Рабочий стол\Видео РСО.mp4_snapshot_00.46_[2019.11.26_16.50.17].jpg"/>
          <p:cNvPicPr>
            <a:picLocks noChangeAspect="1" noChangeArrowheads="1"/>
          </p:cNvPicPr>
          <p:nvPr/>
        </p:nvPicPr>
        <p:blipFill>
          <a:blip r:embed="rId4" cstate="print"/>
          <a:srcRect l="21824"/>
          <a:stretch>
            <a:fillRect/>
          </a:stretch>
        </p:blipFill>
        <p:spPr bwMode="auto">
          <a:xfrm>
            <a:off x="4644008" y="1412776"/>
            <a:ext cx="3528392" cy="25387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80676"/>
            <a:ext cx="9144000" cy="70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83568" y="1988840"/>
            <a:ext cx="763284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ambria" pitchFamily="18" charset="0"/>
              </a:rPr>
              <a:t>За 9 месяцев </a:t>
            </a:r>
            <a:r>
              <a:rPr lang="ru-RU" sz="2400" b="1" dirty="0" smtClean="0">
                <a:latin typeface="Cambria" pitchFamily="18" charset="0"/>
              </a:rPr>
              <a:t>2019 г. 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было </a:t>
            </a:r>
            <a:r>
              <a:rPr lang="ru-RU" sz="2400" b="1" dirty="0" smtClean="0">
                <a:latin typeface="Cambria" pitchFamily="18" charset="0"/>
              </a:rPr>
              <a:t>проведено </a:t>
            </a:r>
            <a:endParaRPr lang="ru-RU" sz="2400" b="1" dirty="0" smtClean="0">
              <a:latin typeface="Cambria" pitchFamily="18" charset="0"/>
            </a:endParaRPr>
          </a:p>
          <a:p>
            <a:pPr algn="ctr"/>
            <a:r>
              <a:rPr lang="ru-RU" sz="2400" b="1" dirty="0" smtClean="0">
                <a:latin typeface="Cambria" pitchFamily="18" charset="0"/>
              </a:rPr>
              <a:t>более 150 мероприятий </a:t>
            </a:r>
            <a:r>
              <a:rPr lang="ru-RU" sz="2400" b="1" dirty="0" smtClean="0">
                <a:latin typeface="Cambria" pitchFamily="18" charset="0"/>
              </a:rPr>
              <a:t>экологической направленности, в которых приняло участие </a:t>
            </a:r>
            <a:r>
              <a:rPr lang="ru-RU" sz="2400" b="1" dirty="0" smtClean="0">
                <a:latin typeface="Cambria" pitchFamily="18" charset="0"/>
              </a:rPr>
              <a:t>около 5 тысяч </a:t>
            </a:r>
            <a:r>
              <a:rPr lang="ru-RU" sz="2400" b="1" dirty="0" smtClean="0">
                <a:latin typeface="Cambria" pitchFamily="18" charset="0"/>
              </a:rPr>
              <a:t>человек. </a:t>
            </a:r>
            <a:endParaRPr lang="ru-RU" sz="2400" b="1" dirty="0" smtClean="0">
              <a:latin typeface="Cambria" pitchFamily="18" charset="0"/>
            </a:endParaRPr>
          </a:p>
          <a:p>
            <a:pPr algn="ctr"/>
            <a:endParaRPr lang="ru-RU" sz="2400" b="1" dirty="0" smtClean="0">
              <a:latin typeface="Cambria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Cambria" pitchFamily="18" charset="0"/>
              </a:rPr>
              <a:t>Работа </a:t>
            </a:r>
            <a:r>
              <a:rPr lang="ru-RU" sz="3200" b="1" dirty="0" smtClean="0">
                <a:solidFill>
                  <a:srgbClr val="0070C0"/>
                </a:solidFill>
                <a:latin typeface="Cambria" pitchFamily="18" charset="0"/>
              </a:rPr>
              <a:t>будет продолжена!</a:t>
            </a:r>
            <a:endParaRPr lang="ru-RU" sz="3200" b="1" dirty="0">
              <a:solidFill>
                <a:srgbClr val="0070C0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80676"/>
            <a:ext cx="9144000" cy="70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691680" y="260648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70C0"/>
                </a:solidFill>
                <a:latin typeface="Cambria" pitchFamily="18" charset="0"/>
              </a:rPr>
              <a:t>Направления работы</a:t>
            </a:r>
            <a:endParaRPr lang="ru-RU" sz="3200" b="1" dirty="0">
              <a:solidFill>
                <a:srgbClr val="0070C0"/>
              </a:solidFill>
              <a:latin typeface="Cambria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7544" y="2924944"/>
            <a:ext cx="3816424" cy="10081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Cambria" pitchFamily="18" charset="0"/>
              </a:rPr>
              <a:t>Информационные мероприятия:</a:t>
            </a:r>
            <a:endParaRPr lang="ru-RU" sz="2800" dirty="0">
              <a:latin typeface="Cambria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860032" y="2924944"/>
            <a:ext cx="3744416" cy="10081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Cambria" pitchFamily="18" charset="0"/>
              </a:rPr>
              <a:t>Практические </a:t>
            </a:r>
            <a:r>
              <a:rPr lang="ru-RU" sz="2800" dirty="0" smtClean="0">
                <a:latin typeface="Cambria" pitchFamily="18" charset="0"/>
              </a:rPr>
              <a:t>мероприятия:</a:t>
            </a:r>
            <a:endParaRPr lang="ru-RU" sz="2800" dirty="0" smtClean="0">
              <a:latin typeface="Cambria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552" y="1124744"/>
            <a:ext cx="7992888" cy="122413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ambria" pitchFamily="18" charset="0"/>
              </a:rPr>
              <a:t>План мероприятий по экологическому воспитанию и формированию экологической культуры 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в области обращения с ТКО</a:t>
            </a:r>
          </a:p>
        </p:txBody>
      </p:sp>
      <p:cxnSp>
        <p:nvCxnSpPr>
          <p:cNvPr id="9" name="Прямая со стрелкой 8"/>
          <p:cNvCxnSpPr>
            <a:stCxn id="7" idx="2"/>
          </p:cNvCxnSpPr>
          <p:nvPr/>
        </p:nvCxnSpPr>
        <p:spPr>
          <a:xfrm flipH="1">
            <a:off x="2339752" y="2348880"/>
            <a:ext cx="2196244" cy="3600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7" idx="2"/>
          </p:cNvCxnSpPr>
          <p:nvPr/>
        </p:nvCxnSpPr>
        <p:spPr>
          <a:xfrm>
            <a:off x="4535996" y="2348880"/>
            <a:ext cx="2340260" cy="43204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7544" y="3933056"/>
            <a:ext cx="4608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ru-RU" sz="2400" dirty="0" smtClean="0">
                <a:latin typeface="Cambria" pitchFamily="18" charset="0"/>
              </a:rPr>
              <a:t>заседания </a:t>
            </a:r>
            <a:r>
              <a:rPr lang="ru-RU" sz="2400" dirty="0" err="1" smtClean="0">
                <a:latin typeface="Cambria" pitchFamily="18" charset="0"/>
              </a:rPr>
              <a:t>экосовета</a:t>
            </a:r>
            <a:endParaRPr lang="ru-RU" sz="2400" dirty="0" smtClean="0">
              <a:latin typeface="Cambria" pitchFamily="18" charset="0"/>
            </a:endParaRPr>
          </a:p>
          <a:p>
            <a:pPr marL="177800" indent="-177800">
              <a:buFont typeface="Arial" pitchFamily="34" charset="0"/>
              <a:buChar char="•"/>
            </a:pPr>
            <a:r>
              <a:rPr lang="ru-RU" sz="2400" dirty="0" smtClean="0">
                <a:latin typeface="Cambria" pitchFamily="18" charset="0"/>
              </a:rPr>
              <a:t>пресс-релизы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ru-RU" sz="2400" dirty="0" smtClean="0">
                <a:latin typeface="Cambria" pitchFamily="18" charset="0"/>
              </a:rPr>
              <a:t>т</a:t>
            </a:r>
            <a:r>
              <a:rPr lang="ru-RU" sz="2400" dirty="0" smtClean="0">
                <a:latin typeface="Cambria" pitchFamily="18" charset="0"/>
              </a:rPr>
              <a:t>ематические рубрики на сайте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ru-RU" sz="2400" dirty="0" smtClean="0">
                <a:latin typeface="Cambria" pitchFamily="18" charset="0"/>
              </a:rPr>
              <a:t>телеэфиры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ru-RU" sz="2400" dirty="0" smtClean="0">
                <a:latin typeface="Cambria" pitchFamily="18" charset="0"/>
              </a:rPr>
              <a:t>личные приемы и встречи</a:t>
            </a:r>
            <a:endParaRPr lang="ru-RU" sz="2400" dirty="0">
              <a:latin typeface="Cambri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04248" y="4005064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ru-RU" sz="2400" dirty="0" smtClean="0">
                <a:latin typeface="Cambria" pitchFamily="18" charset="0"/>
              </a:rPr>
              <a:t>конкурсы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ru-RU" sz="2400" dirty="0" smtClean="0">
                <a:latin typeface="Cambria" pitchFamily="18" charset="0"/>
              </a:rPr>
              <a:t>викторины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ru-RU" sz="2400" dirty="0" smtClean="0">
                <a:latin typeface="Cambria" pitchFamily="18" charset="0"/>
              </a:rPr>
              <a:t>экскурсии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60032" y="4005064"/>
            <a:ext cx="20162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ru-RU" sz="2400" dirty="0" smtClean="0">
                <a:latin typeface="Cambria" pitchFamily="18" charset="0"/>
              </a:rPr>
              <a:t>акции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ru-RU" sz="2400" dirty="0" smtClean="0">
                <a:latin typeface="Cambria" pitchFamily="18" charset="0"/>
              </a:rPr>
              <a:t>лекции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ru-RU" sz="2400" dirty="0" smtClean="0">
                <a:latin typeface="Cambria" pitchFamily="18" charset="0"/>
              </a:rPr>
              <a:t>беседы</a:t>
            </a:r>
          </a:p>
          <a:p>
            <a:pPr marL="177800" indent="-177800">
              <a:buFont typeface="Arial" pitchFamily="34" charset="0"/>
              <a:buChar char="•"/>
            </a:pPr>
            <a:endParaRPr lang="ru-RU" sz="2400" dirty="0" smtClean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80676"/>
            <a:ext cx="9144000" cy="70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691680" y="260648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 smtClean="0">
                <a:solidFill>
                  <a:srgbClr val="7030A0"/>
                </a:solidFill>
                <a:latin typeface="Cambria" pitchFamily="18" charset="0"/>
              </a:rPr>
              <a:t>Информационные мероприятия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980728"/>
            <a:ext cx="8820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400" b="1" dirty="0" smtClean="0">
                <a:latin typeface="Cambria" pitchFamily="18" charset="0"/>
              </a:rPr>
              <a:t>Заседания городского экологического совета </a:t>
            </a:r>
          </a:p>
          <a:p>
            <a:pPr marL="342900" indent="-342900"/>
            <a:r>
              <a:rPr lang="ru-RU" sz="2400" b="1" dirty="0" smtClean="0">
                <a:latin typeface="Cambria" pitchFamily="18" charset="0"/>
              </a:rPr>
              <a:t>(</a:t>
            </a:r>
            <a:r>
              <a:rPr lang="ru-RU" sz="2400" b="1" dirty="0" smtClean="0">
                <a:latin typeface="Cambria" pitchFamily="18" charset="0"/>
              </a:rPr>
              <a:t>3 </a:t>
            </a:r>
            <a:r>
              <a:rPr lang="ru-RU" sz="2400" b="1" dirty="0" smtClean="0">
                <a:latin typeface="Cambria" pitchFamily="18" charset="0"/>
              </a:rPr>
              <a:t>заседания):</a:t>
            </a:r>
          </a:p>
          <a:p>
            <a:pPr marL="342900" indent="-342900"/>
            <a:endParaRPr lang="ru-RU" dirty="0" smtClean="0">
              <a:latin typeface="Cambria" pitchFamily="18" charset="0"/>
            </a:endParaRPr>
          </a:p>
          <a:p>
            <a:pPr marL="342900" indent="-342900"/>
            <a:endParaRPr lang="ru-RU" dirty="0" smtClean="0">
              <a:latin typeface="Cambria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r="2326"/>
          <a:stretch>
            <a:fillRect/>
          </a:stretch>
        </p:blipFill>
        <p:spPr bwMode="auto">
          <a:xfrm>
            <a:off x="323528" y="1822542"/>
            <a:ext cx="6048672" cy="412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6444208" y="1772816"/>
            <a:ext cx="2555776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/>
            <a:r>
              <a:rPr lang="ru-RU" sz="2000" dirty="0" smtClean="0">
                <a:latin typeface="Cambria" pitchFamily="18" charset="0"/>
              </a:rPr>
              <a:t>Т</a:t>
            </a:r>
            <a:r>
              <a:rPr lang="ru-RU" sz="2000" dirty="0" smtClean="0">
                <a:latin typeface="Cambria" pitchFamily="18" charset="0"/>
              </a:rPr>
              <a:t>емы</a:t>
            </a:r>
            <a:r>
              <a:rPr lang="ru-RU" sz="2000" dirty="0" smtClean="0">
                <a:latin typeface="Cambria" pitchFamily="18" charset="0"/>
              </a:rPr>
              <a:t>: </a:t>
            </a:r>
            <a:endParaRPr lang="ru-RU" sz="2000" dirty="0" smtClean="0">
              <a:latin typeface="Cambria" pitchFamily="18" charset="0"/>
            </a:endParaRPr>
          </a:p>
          <a:p>
            <a:pPr marL="177800" indent="-1778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 smtClean="0">
                <a:latin typeface="Cambria" pitchFamily="18" charset="0"/>
              </a:rPr>
              <a:t>переход </a:t>
            </a:r>
            <a:r>
              <a:rPr lang="ru-RU" sz="2000" dirty="0" smtClean="0">
                <a:latin typeface="Cambria" pitchFamily="18" charset="0"/>
              </a:rPr>
              <a:t>на новую систему обращения с ТКО, </a:t>
            </a:r>
            <a:endParaRPr lang="ru-RU" sz="2000" dirty="0" smtClean="0">
              <a:latin typeface="Cambria" pitchFamily="18" charset="0"/>
            </a:endParaRPr>
          </a:p>
          <a:p>
            <a:pPr marL="177800" indent="-1778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 smtClean="0">
                <a:latin typeface="Cambria" pitchFamily="18" charset="0"/>
              </a:rPr>
              <a:t>сбор </a:t>
            </a:r>
            <a:r>
              <a:rPr lang="ru-RU" sz="2000" dirty="0" smtClean="0">
                <a:latin typeface="Cambria" pitchFamily="18" charset="0"/>
              </a:rPr>
              <a:t>отработанных ртутьсодержащих </a:t>
            </a:r>
            <a:r>
              <a:rPr lang="ru-RU" sz="2000" dirty="0" smtClean="0">
                <a:latin typeface="Cambria" pitchFamily="18" charset="0"/>
              </a:rPr>
              <a:t>ламп </a:t>
            </a:r>
          </a:p>
          <a:p>
            <a:pPr marL="177800" indent="-1778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 smtClean="0">
                <a:latin typeface="Cambria" pitchFamily="18" charset="0"/>
              </a:rPr>
              <a:t>и др.</a:t>
            </a:r>
            <a:endParaRPr lang="ru-RU" sz="2000" dirty="0" smtClean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80676"/>
            <a:ext cx="9144000" cy="70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691680" y="260648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 smtClean="0">
                <a:solidFill>
                  <a:srgbClr val="7030A0"/>
                </a:solidFill>
                <a:latin typeface="Cambria" pitchFamily="18" charset="0"/>
              </a:rPr>
              <a:t>Информационные мероприятия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836712"/>
            <a:ext cx="8640960" cy="766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ru-RU" sz="2400" b="1" dirty="0" smtClean="0">
                <a:latin typeface="Cambria" pitchFamily="18" charset="0"/>
              </a:rPr>
              <a:t>Размещение информации о реформе ТКО: </a:t>
            </a:r>
          </a:p>
          <a:p>
            <a:pPr marL="342900" indent="-342900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Сайт администрации МО г.Кирово-Чепецка, группы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ВКонтакте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:</a:t>
            </a:r>
          </a:p>
          <a:p>
            <a:pPr marL="342900" indent="-342900"/>
            <a:endParaRPr lang="ru-RU" b="1" dirty="0" smtClean="0">
              <a:latin typeface="Cambria" pitchFamily="18" charset="0"/>
            </a:endParaRPr>
          </a:p>
          <a:p>
            <a:pPr marL="342900" indent="-342900"/>
            <a:endParaRPr lang="ru-RU" b="1" dirty="0" smtClean="0">
              <a:latin typeface="Cambria" pitchFamily="18" charset="0"/>
            </a:endParaRPr>
          </a:p>
          <a:p>
            <a:pPr marL="342900" indent="-342900"/>
            <a:endParaRPr lang="ru-RU" b="1" dirty="0" smtClean="0">
              <a:latin typeface="Cambria" pitchFamily="18" charset="0"/>
            </a:endParaRPr>
          </a:p>
          <a:p>
            <a:pPr marL="342900" indent="-342900"/>
            <a:endParaRPr lang="ru-RU" b="1" dirty="0" smtClean="0">
              <a:latin typeface="Cambria" pitchFamily="18" charset="0"/>
            </a:endParaRPr>
          </a:p>
          <a:p>
            <a:pPr marL="342900" indent="-342900"/>
            <a:endParaRPr lang="ru-RU" b="1" dirty="0" smtClean="0">
              <a:latin typeface="Cambria" pitchFamily="18" charset="0"/>
            </a:endParaRPr>
          </a:p>
          <a:p>
            <a:pPr marL="342900" indent="-342900"/>
            <a:endParaRPr lang="ru-RU" b="1" dirty="0" smtClean="0">
              <a:latin typeface="Cambria" pitchFamily="18" charset="0"/>
            </a:endParaRPr>
          </a:p>
          <a:p>
            <a:pPr marL="342900" indent="-342900"/>
            <a:endParaRPr lang="ru-RU" dirty="0" smtClean="0">
              <a:latin typeface="Cambria" pitchFamily="18" charset="0"/>
            </a:endParaRPr>
          </a:p>
          <a:p>
            <a:pPr marL="342900" indent="-342900"/>
            <a:endParaRPr lang="ru-RU" dirty="0" smtClean="0">
              <a:latin typeface="Cambria" pitchFamily="18" charset="0"/>
            </a:endParaRPr>
          </a:p>
          <a:p>
            <a:r>
              <a:rPr lang="ru-RU" b="1" i="1" dirty="0" smtClean="0">
                <a:latin typeface="Cambria" pitchFamily="18" charset="0"/>
              </a:rPr>
              <a:t>*  Нормативная </a:t>
            </a:r>
            <a:r>
              <a:rPr lang="ru-RU" b="1" i="1" dirty="0" smtClean="0">
                <a:latin typeface="Cambria" pitchFamily="18" charset="0"/>
              </a:rPr>
              <a:t>и практическая информация для </a:t>
            </a:r>
            <a:r>
              <a:rPr lang="ru-RU" b="1" i="1" dirty="0" smtClean="0">
                <a:latin typeface="Cambria" pitchFamily="18" charset="0"/>
              </a:rPr>
              <a:t>жителей (раздел сайта «Городское хозяйство»:</a:t>
            </a:r>
          </a:p>
          <a:p>
            <a:endParaRPr lang="ru-RU" b="1" i="1" dirty="0" smtClean="0">
              <a:latin typeface="Cambria" pitchFamily="18" charset="0"/>
            </a:endParaRPr>
          </a:p>
          <a:p>
            <a:endParaRPr lang="ru-RU" b="1" i="1" dirty="0" smtClean="0">
              <a:latin typeface="Cambria" pitchFamily="18" charset="0"/>
            </a:endParaRPr>
          </a:p>
          <a:p>
            <a:endParaRPr lang="ru-RU" b="1" i="1" dirty="0" smtClean="0">
              <a:latin typeface="Cambria" pitchFamily="18" charset="0"/>
            </a:endParaRPr>
          </a:p>
          <a:p>
            <a:endParaRPr lang="ru-RU" b="1" i="1" dirty="0" smtClean="0">
              <a:latin typeface="Cambria" pitchFamily="18" charset="0"/>
            </a:endParaRPr>
          </a:p>
          <a:p>
            <a:endParaRPr lang="ru-RU" b="1" i="1" dirty="0" smtClean="0">
              <a:latin typeface="Cambria" pitchFamily="18" charset="0"/>
            </a:endParaRPr>
          </a:p>
          <a:p>
            <a:pPr marL="342900" indent="-342900"/>
            <a:endParaRPr lang="ru-RU" dirty="0" smtClean="0">
              <a:latin typeface="Cambria" pitchFamily="18" charset="0"/>
            </a:endParaRPr>
          </a:p>
          <a:p>
            <a:pPr marL="342900" indent="-342900"/>
            <a:endParaRPr lang="ru-RU" dirty="0" smtClean="0">
              <a:latin typeface="Cambria" pitchFamily="18" charset="0"/>
            </a:endParaRPr>
          </a:p>
          <a:p>
            <a:pPr marL="342900" indent="-342900"/>
            <a:endParaRPr lang="ru-RU" dirty="0" smtClean="0">
              <a:latin typeface="Cambria" pitchFamily="18" charset="0"/>
            </a:endParaRPr>
          </a:p>
          <a:p>
            <a:pPr marL="342900" indent="-342900"/>
            <a:endParaRPr lang="ru-RU" dirty="0" smtClean="0">
              <a:latin typeface="Cambria" pitchFamily="18" charset="0"/>
            </a:endParaRPr>
          </a:p>
          <a:p>
            <a:pPr marL="342900" indent="-342900"/>
            <a:endParaRPr lang="ru-RU" dirty="0" smtClean="0">
              <a:latin typeface="Cambria" pitchFamily="18" charset="0"/>
            </a:endParaRPr>
          </a:p>
          <a:p>
            <a:pPr marL="342900" indent="-342900"/>
            <a:endParaRPr lang="ru-RU" dirty="0" smtClean="0">
              <a:latin typeface="Cambria" pitchFamily="18" charset="0"/>
            </a:endParaRPr>
          </a:p>
          <a:p>
            <a:pPr marL="342900" indent="-342900"/>
            <a:endParaRPr lang="ru-RU" dirty="0" smtClean="0">
              <a:latin typeface="Cambria" pitchFamily="18" charset="0"/>
            </a:endParaRPr>
          </a:p>
          <a:p>
            <a:pPr marL="342900" indent="-342900"/>
            <a:endParaRPr lang="ru-RU" dirty="0" smtClean="0">
              <a:latin typeface="Cambria" pitchFamily="18" charset="0"/>
            </a:endParaRPr>
          </a:p>
          <a:p>
            <a:pPr marL="342900" indent="-342900"/>
            <a:endParaRPr lang="ru-RU" dirty="0" smtClean="0">
              <a:latin typeface="Cambria" pitchFamily="18" charset="0"/>
            </a:endParaRPr>
          </a:p>
          <a:p>
            <a:pPr marL="712788"/>
            <a:endParaRPr lang="ru-RU" dirty="0" smtClean="0">
              <a:latin typeface="Cambria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t="6644" r="22929" b="35770"/>
          <a:stretch>
            <a:fillRect/>
          </a:stretch>
        </p:blipFill>
        <p:spPr bwMode="auto">
          <a:xfrm>
            <a:off x="467544" y="1628800"/>
            <a:ext cx="3203848" cy="1915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Группа 8"/>
          <p:cNvGrpSpPr/>
          <p:nvPr/>
        </p:nvGrpSpPr>
        <p:grpSpPr>
          <a:xfrm>
            <a:off x="4283968" y="2636912"/>
            <a:ext cx="3960440" cy="971165"/>
            <a:chOff x="4499992" y="2204864"/>
            <a:chExt cx="3960440" cy="971165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21016" t="41343" r="28535" b="40938"/>
            <a:stretch>
              <a:fillRect/>
            </a:stretch>
          </p:blipFill>
          <p:spPr bwMode="auto">
            <a:xfrm>
              <a:off x="5004048" y="2204864"/>
              <a:ext cx="3456384" cy="971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3544" t="9317" r="79919" b="74441"/>
            <a:stretch>
              <a:fillRect/>
            </a:stretch>
          </p:blipFill>
          <p:spPr bwMode="auto">
            <a:xfrm>
              <a:off x="4499992" y="2204864"/>
              <a:ext cx="1152128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Группа 11"/>
          <p:cNvGrpSpPr/>
          <p:nvPr/>
        </p:nvGrpSpPr>
        <p:grpSpPr>
          <a:xfrm>
            <a:off x="4283968" y="1628800"/>
            <a:ext cx="4488492" cy="936104"/>
            <a:chOff x="4499992" y="3212976"/>
            <a:chExt cx="4488492" cy="936104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 l="24806" t="31746" r="45073" b="61610"/>
            <a:stretch>
              <a:fillRect/>
            </a:stretch>
          </p:blipFill>
          <p:spPr bwMode="auto">
            <a:xfrm>
              <a:off x="5724127" y="3212976"/>
              <a:ext cx="3264357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3544" t="9317" r="79919" b="74441"/>
            <a:stretch>
              <a:fillRect/>
            </a:stretch>
          </p:blipFill>
          <p:spPr bwMode="auto">
            <a:xfrm>
              <a:off x="4499992" y="3212976"/>
              <a:ext cx="1152128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 cstate="print"/>
          <a:srcRect l="591" t="63491" r="59838" b="5501"/>
          <a:stretch>
            <a:fillRect/>
          </a:stretch>
        </p:blipFill>
        <p:spPr bwMode="auto">
          <a:xfrm>
            <a:off x="2967251" y="4293096"/>
            <a:ext cx="2756877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80676"/>
            <a:ext cx="9144000" cy="70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691680" y="260648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 smtClean="0">
                <a:solidFill>
                  <a:srgbClr val="7030A0"/>
                </a:solidFill>
                <a:latin typeface="Cambria" pitchFamily="18" charset="0"/>
              </a:rPr>
              <a:t>Информационные мероприятия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836712"/>
            <a:ext cx="882047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ru-RU" sz="2400" b="1" dirty="0" smtClean="0">
                <a:latin typeface="Cambria" pitchFamily="18" charset="0"/>
              </a:rPr>
              <a:t>Размещение информации о реформе ТКО </a:t>
            </a:r>
            <a:r>
              <a:rPr lang="ru-RU" sz="2000" b="1" dirty="0" smtClean="0">
                <a:latin typeface="Cambria" pitchFamily="18" charset="0"/>
              </a:rPr>
              <a:t>(продолжение): </a:t>
            </a:r>
            <a:endParaRPr lang="ru-RU" sz="2400" b="1" dirty="0" smtClean="0">
              <a:latin typeface="Cambria" pitchFamily="18" charset="0"/>
            </a:endParaRPr>
          </a:p>
          <a:p>
            <a:pPr marL="342900" indent="-342900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Сайт администрации МО г.Кирово-Чепецка, группы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ВКонтакте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:</a:t>
            </a:r>
          </a:p>
          <a:p>
            <a:r>
              <a:rPr lang="ru-RU" b="1" i="1" dirty="0" smtClean="0">
                <a:latin typeface="Cambria" pitchFamily="18" charset="0"/>
              </a:rPr>
              <a:t>* Нормативная </a:t>
            </a:r>
            <a:r>
              <a:rPr lang="ru-RU" b="1" i="1" dirty="0" smtClean="0">
                <a:latin typeface="Cambria" pitchFamily="18" charset="0"/>
              </a:rPr>
              <a:t>и практическая информация для </a:t>
            </a:r>
            <a:r>
              <a:rPr lang="ru-RU" b="1" i="1" dirty="0" smtClean="0">
                <a:latin typeface="Cambria" pitchFamily="18" charset="0"/>
              </a:rPr>
              <a:t>жителей (раздел сайта «Городское хозяйство»):</a:t>
            </a:r>
          </a:p>
          <a:p>
            <a:endParaRPr lang="ru-RU" b="1" i="1" dirty="0" smtClean="0">
              <a:latin typeface="Cambria" pitchFamily="18" charset="0"/>
            </a:endParaRPr>
          </a:p>
          <a:p>
            <a:endParaRPr lang="ru-RU" b="1" i="1" dirty="0" smtClean="0">
              <a:latin typeface="Cambria" pitchFamily="18" charset="0"/>
            </a:endParaRPr>
          </a:p>
          <a:p>
            <a:endParaRPr lang="ru-RU" b="1" i="1" dirty="0" smtClean="0">
              <a:latin typeface="Cambria" pitchFamily="18" charset="0"/>
            </a:endParaRPr>
          </a:p>
          <a:p>
            <a:endParaRPr lang="ru-RU" b="1" i="1" dirty="0" smtClean="0">
              <a:latin typeface="Cambria" pitchFamily="18" charset="0"/>
            </a:endParaRPr>
          </a:p>
          <a:p>
            <a:endParaRPr lang="ru-RU" b="1" i="1" dirty="0" smtClean="0">
              <a:latin typeface="Cambria" pitchFamily="18" charset="0"/>
            </a:endParaRPr>
          </a:p>
          <a:p>
            <a:pPr marL="342900" indent="-342900"/>
            <a:endParaRPr lang="ru-RU" dirty="0" smtClean="0">
              <a:latin typeface="Cambria" pitchFamily="18" charset="0"/>
            </a:endParaRPr>
          </a:p>
          <a:p>
            <a:pPr marL="342900" indent="-342900"/>
            <a:endParaRPr lang="ru-RU" dirty="0" smtClean="0">
              <a:latin typeface="Cambria" pitchFamily="18" charset="0"/>
            </a:endParaRPr>
          </a:p>
          <a:p>
            <a:pPr marL="342900" indent="-342900"/>
            <a:endParaRPr lang="ru-RU" dirty="0" smtClean="0">
              <a:latin typeface="Cambria" pitchFamily="18" charset="0"/>
            </a:endParaRPr>
          </a:p>
          <a:p>
            <a:pPr marL="342900" indent="-342900"/>
            <a:endParaRPr lang="ru-RU" dirty="0" smtClean="0">
              <a:latin typeface="Cambria" pitchFamily="18" charset="0"/>
            </a:endParaRPr>
          </a:p>
          <a:p>
            <a:pPr marL="342900" indent="-342900"/>
            <a:endParaRPr lang="ru-RU" dirty="0" smtClean="0">
              <a:latin typeface="Cambria" pitchFamily="18" charset="0"/>
            </a:endParaRPr>
          </a:p>
          <a:p>
            <a:pPr marL="342900" indent="-342900"/>
            <a:endParaRPr lang="ru-RU" dirty="0" smtClean="0">
              <a:latin typeface="Cambria" pitchFamily="18" charset="0"/>
            </a:endParaRPr>
          </a:p>
          <a:p>
            <a:pPr marL="342900" indent="-342900"/>
            <a:endParaRPr lang="ru-RU" dirty="0" smtClean="0">
              <a:latin typeface="Cambria" pitchFamily="18" charset="0"/>
            </a:endParaRPr>
          </a:p>
          <a:p>
            <a:pPr marL="342900" indent="-342900"/>
            <a:endParaRPr lang="ru-RU" dirty="0" smtClean="0">
              <a:latin typeface="Cambria" pitchFamily="18" charset="0"/>
            </a:endParaRPr>
          </a:p>
          <a:p>
            <a:pPr marL="342900" indent="-342900"/>
            <a:endParaRPr lang="ru-RU" dirty="0" smtClean="0">
              <a:latin typeface="Cambria" pitchFamily="18" charset="0"/>
            </a:endParaRPr>
          </a:p>
          <a:p>
            <a:pPr marL="712788"/>
            <a:endParaRPr lang="ru-RU" dirty="0" smtClean="0">
              <a:latin typeface="Cambria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323528" y="2132856"/>
          <a:ext cx="8496944" cy="40324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/>
                <a:gridCol w="2448272"/>
                <a:gridCol w="5112568"/>
              </a:tblGrid>
              <a:tr h="2563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ambria" pitchFamily="18" charset="0"/>
                        </a:rPr>
                        <a:t>Подраздел</a:t>
                      </a:r>
                      <a:endParaRPr lang="ru-RU" sz="1200" dirty="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Cambria" pitchFamily="18" charset="0"/>
                        </a:rPr>
                        <a:t>Содержание</a:t>
                      </a:r>
                    </a:p>
                  </a:txBody>
                  <a:tcPr/>
                </a:tc>
              </a:tr>
              <a:tr h="11107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Cambria" pitchFamily="18" charset="0"/>
                        </a:rPr>
                        <a:t>Реестр и схема мест (площадок) накопления ТКО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2550" marR="0" indent="-825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200" dirty="0" smtClean="0">
                          <a:latin typeface="Cambria" pitchFamily="18" charset="0"/>
                        </a:rPr>
                        <a:t>Постановление администрации «Об утверждении реестра мест (площадок) накопления ТКО на территории МО "Город Кирово-Чепецк" Кировской области»</a:t>
                      </a:r>
                    </a:p>
                    <a:p>
                      <a:pPr marL="82550" marR="0" indent="-825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200" dirty="0" smtClean="0">
                          <a:latin typeface="Cambria" pitchFamily="18" charset="0"/>
                        </a:rPr>
                        <a:t>Реестр накопления твердых коммунальных отходов.</a:t>
                      </a:r>
                    </a:p>
                    <a:p>
                      <a:pPr marL="82550" marR="0" indent="-825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200" dirty="0" smtClean="0">
                          <a:latin typeface="Cambria" pitchFamily="18" charset="0"/>
                        </a:rPr>
                        <a:t>Схема мест накопления ТКО</a:t>
                      </a:r>
                    </a:p>
                    <a:p>
                      <a:pPr marL="82550" marR="0" indent="-825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200" dirty="0" smtClean="0">
                          <a:latin typeface="Cambria" pitchFamily="18" charset="0"/>
                        </a:rPr>
                        <a:t>Форма заявки на согласование мест накопления</a:t>
                      </a:r>
                    </a:p>
                  </a:txBody>
                  <a:tcPr/>
                </a:tc>
              </a:tr>
              <a:tr h="1794323">
                <a:tc>
                  <a:txBody>
                    <a:bodyPr/>
                    <a:lstStyle/>
                    <a:p>
                      <a:endParaRPr lang="ru-RU" sz="1800" b="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Переход на новую систему по обращению с ТКО</a:t>
                      </a:r>
                    </a:p>
                    <a:p>
                      <a:endParaRPr lang="ru-RU" sz="1400" b="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2550" marR="0" indent="-825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Информация по типовым вопросам, задаваемым гражданами при оказании новой услуги по обращению с ТКО</a:t>
                      </a:r>
                    </a:p>
                    <a:p>
                      <a:pPr marL="82550" marR="0" indent="-825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Памятка действий по заключению договора на оказание услуг по обращению с ТКО</a:t>
                      </a:r>
                    </a:p>
                    <a:p>
                      <a:pPr marL="82550" marR="0" indent="-825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График движения мусоровозов</a:t>
                      </a:r>
                    </a:p>
                    <a:p>
                      <a:pPr marL="82550" marR="0" indent="-825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Постановление администрации «Об утверждении плана мероприятий по экологическому воспитанию и формированию экологической культуры в области обращения с ТКО на 2019 год» (ПЛАН мероприятий) </a:t>
                      </a:r>
                    </a:p>
                  </a:txBody>
                  <a:tcPr/>
                </a:tc>
              </a:tr>
              <a:tr h="775085">
                <a:tc>
                  <a:txBody>
                    <a:bodyPr/>
                    <a:lstStyle/>
                    <a:p>
                      <a:endParaRPr lang="ru-RU" sz="18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Организация сбора отработанных ртутьсодержащих ламп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2550" marR="0" indent="-825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Места первичного сбора отработанных ртутьсодержащих лам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5472608"/>
            <a:ext cx="57012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9923" y="2564904"/>
            <a:ext cx="847701" cy="84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645024"/>
            <a:ext cx="792088" cy="559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80676"/>
            <a:ext cx="9144000" cy="70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691680" y="260648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 smtClean="0">
                <a:solidFill>
                  <a:srgbClr val="7030A0"/>
                </a:solidFill>
                <a:latin typeface="Cambria" pitchFamily="18" charset="0"/>
              </a:rPr>
              <a:t>Информационные мероприятия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856357"/>
            <a:ext cx="8820472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ru-RU" sz="2400" b="1" dirty="0" smtClean="0">
                <a:latin typeface="Cambria" pitchFamily="18" charset="0"/>
              </a:rPr>
              <a:t>Размещение информации о реформе ТКО </a:t>
            </a:r>
            <a:r>
              <a:rPr lang="ru-RU" sz="2000" b="1" dirty="0" smtClean="0">
                <a:latin typeface="Cambria" pitchFamily="18" charset="0"/>
              </a:rPr>
              <a:t>(продолжение</a:t>
            </a:r>
            <a:r>
              <a:rPr lang="ru-RU" sz="2000" b="1" dirty="0" smtClean="0">
                <a:latin typeface="Cambria" pitchFamily="18" charset="0"/>
              </a:rPr>
              <a:t>)</a:t>
            </a:r>
            <a:r>
              <a:rPr lang="ru-RU" sz="2400" b="1" dirty="0" smtClean="0">
                <a:latin typeface="Cambria" pitchFamily="18" charset="0"/>
              </a:rPr>
              <a:t>: 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Сайт администрации МО г.Кирово-Чепецка, группы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ВКонтакте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:</a:t>
            </a:r>
          </a:p>
          <a:p>
            <a:pPr marL="342900" indent="-342900"/>
            <a:r>
              <a:rPr lang="ru-RU" sz="2000" b="1" i="1" dirty="0" smtClean="0">
                <a:latin typeface="Cambria" pitchFamily="18" charset="0"/>
              </a:rPr>
              <a:t>* Статьи</a:t>
            </a:r>
            <a:r>
              <a:rPr lang="ru-RU" sz="2000" b="1" i="1" dirty="0" smtClean="0">
                <a:latin typeface="Cambria" pitchFamily="18" charset="0"/>
              </a:rPr>
              <a:t>:</a:t>
            </a:r>
          </a:p>
          <a:p>
            <a:pPr marL="808038" indent="-273050">
              <a:spcBef>
                <a:spcPts val="600"/>
              </a:spcBef>
              <a:buFont typeface="Cambria" pitchFamily="18" charset="0"/>
              <a:buChar char="–"/>
            </a:pPr>
            <a:r>
              <a:rPr lang="ru-RU" sz="2000" dirty="0" smtClean="0">
                <a:latin typeface="Cambria" pitchFamily="18" charset="0"/>
              </a:rPr>
              <a:t>Информация о новой системе обращения с отходами (12.01.2018)</a:t>
            </a:r>
          </a:p>
          <a:p>
            <a:pPr marL="808038" indent="-273050">
              <a:spcBef>
                <a:spcPts val="600"/>
              </a:spcBef>
              <a:buFont typeface="Cambria" pitchFamily="18" charset="0"/>
              <a:buChar char="–"/>
            </a:pPr>
            <a:r>
              <a:rPr lang="ru-RU" sz="2000" dirty="0" smtClean="0">
                <a:latin typeface="Cambria" pitchFamily="18" charset="0"/>
              </a:rPr>
              <a:t>Информация о переходе на новую систему обращения с твёрдыми коммунальными отходами (28.04.2018)</a:t>
            </a:r>
          </a:p>
          <a:p>
            <a:pPr marL="808038" indent="-273050">
              <a:spcBef>
                <a:spcPts val="600"/>
              </a:spcBef>
              <a:buFont typeface="Cambria" pitchFamily="18" charset="0"/>
              <a:buChar char="–"/>
            </a:pPr>
            <a:r>
              <a:rPr lang="ru-RU" sz="2000" dirty="0" smtClean="0">
                <a:latin typeface="Cambria" pitchFamily="18" charset="0"/>
              </a:rPr>
              <a:t>Важная информация для граждан! О новой системе обращения с ТКО (11.10.2018)</a:t>
            </a:r>
          </a:p>
          <a:p>
            <a:pPr marL="808038" indent="-273050">
              <a:spcBef>
                <a:spcPts val="600"/>
              </a:spcBef>
              <a:buFont typeface="Cambria" pitchFamily="18" charset="0"/>
              <a:buChar char="–"/>
            </a:pPr>
            <a:r>
              <a:rPr lang="ru-RU" sz="2000" dirty="0" smtClean="0">
                <a:latin typeface="Cambria" pitchFamily="18" charset="0"/>
              </a:rPr>
              <a:t>Новая система по обращению с твердыми коммунальными отходами заработает уже с 1 января 2019 года (29.12.2018)</a:t>
            </a:r>
          </a:p>
          <a:p>
            <a:pPr marL="808038" indent="-273050">
              <a:spcBef>
                <a:spcPts val="600"/>
              </a:spcBef>
              <a:buFont typeface="Cambria" pitchFamily="18" charset="0"/>
              <a:buChar char="–"/>
            </a:pPr>
            <a:r>
              <a:rPr lang="ru-RU" sz="2000" dirty="0" smtClean="0">
                <a:latin typeface="Cambria" pitchFamily="18" charset="0"/>
              </a:rPr>
              <a:t>Твёрдые коммунальные отходы: вопросы и ответы (04.02.2019)</a:t>
            </a:r>
          </a:p>
          <a:p>
            <a:pPr marL="808038" indent="-273050">
              <a:spcBef>
                <a:spcPts val="600"/>
              </a:spcBef>
              <a:buFont typeface="Cambria" pitchFamily="18" charset="0"/>
              <a:buChar char="–"/>
            </a:pPr>
            <a:r>
              <a:rPr lang="ru-RU" sz="2000" dirty="0" smtClean="0">
                <a:latin typeface="Cambria" pitchFamily="18" charset="0"/>
              </a:rPr>
              <a:t>Плата за ТКО в вопросах и ответах (15.02.2019)</a:t>
            </a:r>
          </a:p>
          <a:p>
            <a:pPr marL="808038" indent="-273050">
              <a:spcBef>
                <a:spcPts val="600"/>
              </a:spcBef>
              <a:buFont typeface="Cambria" pitchFamily="18" charset="0"/>
              <a:buChar char="–"/>
            </a:pPr>
            <a:r>
              <a:rPr lang="ru-RU" sz="2000" dirty="0" smtClean="0">
                <a:latin typeface="Cambria" pitchFamily="18" charset="0"/>
              </a:rPr>
              <a:t>На </a:t>
            </a:r>
            <a:r>
              <a:rPr lang="ru-RU" sz="2000" dirty="0" err="1" smtClean="0">
                <a:latin typeface="Cambria" pitchFamily="18" charset="0"/>
              </a:rPr>
              <a:t>экосовете</a:t>
            </a:r>
            <a:r>
              <a:rPr lang="ru-RU" sz="2000" dirty="0" smtClean="0">
                <a:latin typeface="Cambria" pitchFamily="18" charset="0"/>
              </a:rPr>
              <a:t> – о самых актуальных </a:t>
            </a:r>
            <a:r>
              <a:rPr lang="ru-RU" sz="2000" dirty="0" smtClean="0">
                <a:latin typeface="Cambria" pitchFamily="18" charset="0"/>
              </a:rPr>
              <a:t>вопросах (</a:t>
            </a:r>
            <a:r>
              <a:rPr lang="ru-RU" sz="2000" dirty="0" smtClean="0">
                <a:latin typeface="Cambria" pitchFamily="18" charset="0"/>
              </a:rPr>
              <a:t>26.02.2019 </a:t>
            </a:r>
            <a:r>
              <a:rPr lang="ru-RU" sz="2000" dirty="0" smtClean="0">
                <a:latin typeface="Cambria" pitchFamily="18" charset="0"/>
              </a:rPr>
              <a:t>) и пр.</a:t>
            </a:r>
            <a:endParaRPr lang="ru-RU" dirty="0" smtClean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80676"/>
            <a:ext cx="9144000" cy="70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691680" y="260648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 smtClean="0">
                <a:solidFill>
                  <a:srgbClr val="7030A0"/>
                </a:solidFill>
                <a:latin typeface="Cambria" pitchFamily="18" charset="0"/>
              </a:rPr>
              <a:t>Информационные мероприятия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856357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ru-RU" sz="2400" b="1" dirty="0" smtClean="0">
                <a:latin typeface="Cambria" pitchFamily="18" charset="0"/>
              </a:rPr>
              <a:t>3. Телеэфиры </a:t>
            </a:r>
            <a:r>
              <a:rPr lang="ru-RU" sz="2000" b="1" dirty="0" smtClean="0">
                <a:latin typeface="Cambria" pitchFamily="18" charset="0"/>
              </a:rPr>
              <a:t>(ответы на вопросы граждан в прямом эфире) : </a:t>
            </a:r>
          </a:p>
          <a:p>
            <a:pPr marL="342900" indent="-342900"/>
            <a:endParaRPr lang="ru-RU" sz="2400" b="1" dirty="0" smtClean="0">
              <a:latin typeface="Cambria" pitchFamily="18" charset="0"/>
            </a:endParaRPr>
          </a:p>
          <a:p>
            <a:pPr marL="342900" indent="-342900"/>
            <a:endParaRPr lang="ru-RU" sz="2400" b="1" dirty="0" smtClean="0">
              <a:latin typeface="Cambria" pitchFamily="18" charset="0"/>
            </a:endParaRPr>
          </a:p>
          <a:p>
            <a:pPr marL="342900" indent="-342900"/>
            <a:endParaRPr lang="ru-RU" sz="2400" b="1" dirty="0" smtClean="0">
              <a:latin typeface="Cambria" pitchFamily="18" charset="0"/>
            </a:endParaRPr>
          </a:p>
          <a:p>
            <a:pPr marL="342900" indent="-342900"/>
            <a:endParaRPr lang="ru-RU" sz="2400" b="1" dirty="0" smtClean="0">
              <a:latin typeface="Cambria" pitchFamily="18" charset="0"/>
            </a:endParaRPr>
          </a:p>
          <a:p>
            <a:pPr marL="342900" indent="-342900"/>
            <a:endParaRPr lang="ru-RU" sz="2400" b="1" dirty="0" smtClean="0">
              <a:latin typeface="Cambria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t="31746" r="22629" b="21005"/>
          <a:stretch>
            <a:fillRect/>
          </a:stretch>
        </p:blipFill>
        <p:spPr bwMode="auto">
          <a:xfrm>
            <a:off x="251520" y="1340769"/>
            <a:ext cx="3816424" cy="186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 l="591" t="32484" r="20857" b="17314"/>
          <a:stretch>
            <a:fillRect/>
          </a:stretch>
        </p:blipFill>
        <p:spPr bwMode="auto">
          <a:xfrm>
            <a:off x="251520" y="3933056"/>
            <a:ext cx="3744416" cy="1914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http://www.k4gorod.ru/upload/iblock/79b/1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3284984"/>
            <a:ext cx="1946882" cy="525658"/>
          </a:xfrm>
          <a:prstGeom prst="rect">
            <a:avLst/>
          </a:prstGeom>
          <a:noFill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 cstate="print"/>
          <a:srcRect l="28940" t="31446" r="20857" b="22482"/>
          <a:stretch>
            <a:fillRect/>
          </a:stretch>
        </p:blipFill>
        <p:spPr bwMode="auto">
          <a:xfrm>
            <a:off x="4139952" y="1700808"/>
            <a:ext cx="4752528" cy="3912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3851920" y="5733256"/>
            <a:ext cx="51480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latin typeface="Cambria" pitchFamily="18" charset="0"/>
              </a:rPr>
              <a:t>(Ответ на вопрос </a:t>
            </a:r>
            <a:r>
              <a:rPr lang="ru-RU" sz="1600" b="1" dirty="0" smtClean="0">
                <a:latin typeface="Cambria" pitchFamily="18" charset="0"/>
              </a:rPr>
              <a:t>от </a:t>
            </a:r>
            <a:r>
              <a:rPr lang="ru-RU" sz="1600" b="1" dirty="0" smtClean="0">
                <a:latin typeface="Cambria" pitchFamily="18" charset="0"/>
              </a:rPr>
              <a:t>жителя, эфир от 20.06.2019)</a:t>
            </a:r>
            <a:endParaRPr lang="ru-RU" sz="1600" b="1" dirty="0">
              <a:latin typeface="Cambria" pitchFamily="18" charset="0"/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 cstate="print"/>
          <a:srcRect l="31222" t="28054" r="32523" b="68554"/>
          <a:stretch>
            <a:fillRect/>
          </a:stretch>
        </p:blipFill>
        <p:spPr bwMode="auto">
          <a:xfrm>
            <a:off x="4067944" y="1340768"/>
            <a:ext cx="4968552" cy="416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80676"/>
            <a:ext cx="9144000" cy="70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691680" y="260648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 smtClean="0">
                <a:solidFill>
                  <a:srgbClr val="7030A0"/>
                </a:solidFill>
                <a:latin typeface="Cambria" pitchFamily="18" charset="0"/>
              </a:rPr>
              <a:t>Информационные мероприятия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124744"/>
            <a:ext cx="50405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ru-RU" sz="2400" b="1" dirty="0" smtClean="0">
                <a:latin typeface="Cambria" pitchFamily="18" charset="0"/>
              </a:rPr>
              <a:t>3. Личные приемы и встречи</a:t>
            </a:r>
            <a:r>
              <a:rPr lang="ru-RU" sz="2000" b="1" dirty="0" smtClean="0">
                <a:latin typeface="Cambria" pitchFamily="18" charset="0"/>
              </a:rPr>
              <a:t>: </a:t>
            </a:r>
          </a:p>
          <a:p>
            <a:pPr marL="342900" indent="-342900"/>
            <a:endParaRPr lang="ru-RU" sz="2000" b="1" dirty="0" smtClean="0">
              <a:latin typeface="Cambria" pitchFamily="18" charset="0"/>
            </a:endParaRPr>
          </a:p>
          <a:p>
            <a:r>
              <a:rPr lang="ru-RU" sz="2000" b="1" dirty="0" smtClean="0"/>
              <a:t>Февраль, июнь 2019 г. </a:t>
            </a:r>
            <a:r>
              <a:rPr lang="ru-RU" sz="2000" dirty="0" smtClean="0"/>
              <a:t>- встречи </a:t>
            </a:r>
            <a:r>
              <a:rPr lang="ru-RU" sz="2000" dirty="0" smtClean="0"/>
              <a:t>с председателями гаражных кооперативов и садоводческих </a:t>
            </a:r>
            <a:r>
              <a:rPr lang="ru-RU" sz="2000" dirty="0" smtClean="0"/>
              <a:t>товариществ, </a:t>
            </a:r>
            <a:r>
              <a:rPr lang="ru-RU" sz="2000" dirty="0" smtClean="0"/>
              <a:t>с юридическими и физическими лицами</a:t>
            </a:r>
            <a:r>
              <a:rPr lang="ru-RU" sz="2000" dirty="0" smtClean="0"/>
              <a:t> (вопрос </a:t>
            </a:r>
            <a:r>
              <a:rPr lang="ru-RU" sz="2000" dirty="0" smtClean="0"/>
              <a:t>о необходимости заключения договоров с региональным </a:t>
            </a:r>
            <a:r>
              <a:rPr lang="ru-RU" sz="2000" dirty="0" smtClean="0"/>
              <a:t>оператором);</a:t>
            </a:r>
            <a:endParaRPr lang="ru-RU" sz="2000" dirty="0" smtClean="0"/>
          </a:p>
          <a:p>
            <a:r>
              <a:rPr lang="ru-RU" sz="2000" b="1" dirty="0" smtClean="0"/>
              <a:t>Март </a:t>
            </a:r>
            <a:r>
              <a:rPr lang="ru-RU" sz="2000" b="1" dirty="0" smtClean="0"/>
              <a:t>и </a:t>
            </a:r>
            <a:r>
              <a:rPr lang="ru-RU" sz="2000" b="1" dirty="0" smtClean="0"/>
              <a:t>май 2019 г. </a:t>
            </a:r>
            <a:r>
              <a:rPr lang="ru-RU" sz="2000" dirty="0" smtClean="0"/>
              <a:t>- организован </a:t>
            </a:r>
            <a:r>
              <a:rPr lang="ru-RU" sz="2000" dirty="0" smtClean="0"/>
              <a:t>выезд в Кирово-Чепецк представителей регионального оператора по обращению с ТКО АО «Куприт» для заключения </a:t>
            </a:r>
            <a:r>
              <a:rPr lang="ru-RU" sz="2000" dirty="0" smtClean="0"/>
              <a:t>договоров.</a:t>
            </a:r>
          </a:p>
        </p:txBody>
      </p:sp>
      <p:pic>
        <p:nvPicPr>
          <p:cNvPr id="27650" name="Picture 2" descr="http://www.k4gorod.ru/upload/iblock/63f/DSC_1507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5292080" y="2060848"/>
            <a:ext cx="3384376" cy="2253995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23528" y="5149641"/>
            <a:ext cx="8424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Июнь 2019 г. </a:t>
            </a:r>
            <a:r>
              <a:rPr lang="ru-RU" sz="2000" dirty="0" smtClean="0"/>
              <a:t>- очередное заседание </a:t>
            </a:r>
            <a:r>
              <a:rPr lang="ru-RU" sz="2000" dirty="0" err="1" smtClean="0"/>
              <a:t>Кирово-Чепецкой</a:t>
            </a:r>
            <a:r>
              <a:rPr lang="ru-RU" sz="2000" dirty="0" smtClean="0"/>
              <a:t> городской Думы. Представитель регионального оператора рассказал о проделанной работе по переходу на новую систему по обращению с ТКО.</a:t>
            </a:r>
            <a:endParaRPr lang="ru-R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1270</Words>
  <Application>Microsoft Office PowerPoint</Application>
  <PresentationFormat>Экран (4:3)</PresentationFormat>
  <Paragraphs>188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murina_n</cp:lastModifiedBy>
  <cp:revision>80</cp:revision>
  <dcterms:modified xsi:type="dcterms:W3CDTF">2019-11-26T13:46:39Z</dcterms:modified>
</cp:coreProperties>
</file>