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6" r:id="rId3"/>
    <p:sldId id="311" r:id="rId4"/>
    <p:sldId id="307" r:id="rId5"/>
    <p:sldId id="296" r:id="rId6"/>
    <p:sldId id="297" r:id="rId7"/>
    <p:sldId id="298" r:id="rId8"/>
    <p:sldId id="295" r:id="rId9"/>
    <p:sldId id="300" r:id="rId10"/>
    <p:sldId id="301" r:id="rId11"/>
    <p:sldId id="319" r:id="rId12"/>
    <p:sldId id="309" r:id="rId13"/>
    <p:sldId id="304" r:id="rId14"/>
    <p:sldId id="31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FF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809675193332591"/>
          <c:y val="6.7456738157279414E-2"/>
          <c:w val="0.76361248535959292"/>
          <c:h val="0.78894881871430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акция</c:v>
                </c:pt>
                <c:pt idx="1">
                  <c:v>2 акция</c:v>
                </c:pt>
                <c:pt idx="2">
                  <c:v>3 акция</c:v>
                </c:pt>
                <c:pt idx="3">
                  <c:v>4 акция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750</c:v>
                </c:pt>
                <c:pt idx="1">
                  <c:v>2250</c:v>
                </c:pt>
                <c:pt idx="2">
                  <c:v>2600</c:v>
                </c:pt>
                <c:pt idx="3">
                  <c:v>2700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акция</c:v>
                </c:pt>
                <c:pt idx="1">
                  <c:v>2 акция</c:v>
                </c:pt>
                <c:pt idx="2">
                  <c:v>3 акция</c:v>
                </c:pt>
                <c:pt idx="3">
                  <c:v>4 акция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акция</c:v>
                </c:pt>
                <c:pt idx="1">
                  <c:v>2 акция</c:v>
                </c:pt>
                <c:pt idx="2">
                  <c:v>3 акция</c:v>
                </c:pt>
                <c:pt idx="3">
                  <c:v>4 акция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84720640"/>
        <c:axId val="85076224"/>
      </c:barChart>
      <c:catAx>
        <c:axId val="84720640"/>
        <c:scaling>
          <c:orientation val="minMax"/>
        </c:scaling>
        <c:axPos val="b"/>
        <c:tickLblPos val="nextTo"/>
        <c:crossAx val="85076224"/>
        <c:crosses val="autoZero"/>
        <c:auto val="1"/>
        <c:lblAlgn val="ctr"/>
        <c:lblOffset val="100"/>
      </c:catAx>
      <c:valAx>
        <c:axId val="85076224"/>
        <c:scaling>
          <c:orientation val="minMax"/>
        </c:scaling>
        <c:axPos val="l"/>
        <c:majorGridlines/>
        <c:numFmt formatCode="General" sourceLinked="1"/>
        <c:tickLblPos val="nextTo"/>
        <c:crossAx val="84720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64008" y="6678239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>
                <a:solidFill>
                  <a:srgbClr val="0070C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>
                <a:solidFill>
                  <a:srgbClr val="0070C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70C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renders-graphiques.fr/image/upload/normal/Eco-Elements--Water-Drops1-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1F9FD"/>
              </a:clrFrom>
              <a:clrTo>
                <a:srgbClr val="F1F9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3464" y="3789040"/>
            <a:ext cx="2676912" cy="277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6000/155764624.3/0_798e3_7e4b98e5_X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89494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b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38000" y="2780928"/>
            <a:ext cx="306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mg-fotki.yandex.ru/get/6000/155764624.3/0_798e3_7e4b98e5_XL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60" y="5061944"/>
            <a:ext cx="189494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65005" y="4941168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714348" y="2357430"/>
            <a:ext cx="7675216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+mn-lt"/>
                <a:cs typeface="Arial" charset="0"/>
              </a:rPr>
              <a:t>Система работы школы по раздельному сбору отходов как средство экологического воспитания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214546" y="5143512"/>
            <a:ext cx="6532208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latin typeface="+mn-lt"/>
                <a:cs typeface="Arial" charset="0"/>
              </a:rPr>
              <a:t>«Человечество не погибнет в атомном кошмаре – оно задохнётся в собственных отходах»                                             Нильс Бор</a:t>
            </a: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643306" y="4214818"/>
            <a:ext cx="5072098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sz="1600" b="1" i="1" dirty="0">
                <a:ln w="63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Arial" charset="0"/>
              </a:rPr>
              <a:t>Авторы проекта: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ru-RU" sz="1600" b="1" i="1" dirty="0" err="1">
                <a:ln w="63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Arial" charset="0"/>
              </a:rPr>
              <a:t>Кондакова</a:t>
            </a:r>
            <a:r>
              <a:rPr lang="ru-RU" sz="1600" b="1" i="1" dirty="0">
                <a:ln w="63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Arial" charset="0"/>
              </a:rPr>
              <a:t> Е.А. – директор школы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ru-RU" sz="1600" b="1" i="1" dirty="0" err="1">
                <a:ln w="63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Arial" charset="0"/>
              </a:rPr>
              <a:t>Светлакова</a:t>
            </a:r>
            <a:r>
              <a:rPr lang="ru-RU" sz="1600" b="1" i="1" dirty="0">
                <a:ln w="63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Arial" charset="0"/>
              </a:rPr>
              <a:t> О.В. – старшая вожатая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500174"/>
            <a:ext cx="7789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</a:t>
            </a:r>
            <a:endParaRPr kumimoji="0" lang="ru-RU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с углублённым изучением отдельных предметов №74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города Кирова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428860" y="507753"/>
            <a:ext cx="6286544" cy="1464231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Отношение. Опыт.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214554"/>
            <a:ext cx="8283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по изготовлению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экосумок</a:t>
            </a:r>
            <a:endParaRPr lang="ru-RU" sz="1400" b="1" dirty="0">
              <a:solidFill>
                <a:srgbClr val="002060"/>
              </a:solidFill>
            </a:endParaRP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3796" name="Picture 4" descr="C:\Users\Ольга\Desktop\GKCzSxKaF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714776" cy="2786082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3GXXM8vLx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428860" y="507753"/>
            <a:ext cx="6286544" cy="1328023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Акции по сбору вторсырья.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Знания. Отношение. Опыт.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928802"/>
            <a:ext cx="821537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акции: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природы от лишних загрязнений в виде отходов.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Повышение экологической культуры детей, родителей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жителей микрорайона,  обучение раздельному сбору.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Порядок проведения акции: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оставить список принимаемого вторсырья.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айти и договориться с заготовителями,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которые примут у вас вторсырьё на переработку.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Сделать 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нонс мероприятия.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помощников, волонтёров для приёма вторсырья.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ровести  акцию,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записать результаты участников.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Подвести  итоги. Поблагодарить участников 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572008"/>
            <a:ext cx="2476517" cy="1857388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25322"/>
            <a:ext cx="2428892" cy="1821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285984" y="507753"/>
            <a:ext cx="6429420" cy="783193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40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28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Результаты </a:t>
            </a:r>
            <a:r>
              <a:rPr lang="ru-RU" sz="2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анкетирования и акций</a:t>
            </a:r>
            <a:endParaRPr lang="ru-RU" sz="4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2214554"/>
            <a:ext cx="37862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100 %  знают, что такое РСО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68,4 % положительно относятся к РСО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35,4 % собирают отходы раздельно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48,1 % считают, что сортировать отходы – это модно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00562" y="157161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628" y="5500702"/>
            <a:ext cx="24502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7.582.7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кг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31.172.8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руб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285984" y="428604"/>
            <a:ext cx="6357982" cy="102155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40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Результаты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074" name="AutoShape 2" descr="https://sun9-67.userapi.com/impf/ugFLBAq48CZormDBsvMHyEoSmf290qZHx5XmJQ/HgwD3Z6adFQ.jpg?size=757x1080&amp;quality=96&amp;proxy=1&amp;sign=7c54efe78b5049ed2090c96bbe8ed8b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6668">
            <a:off x="1850297" y="1675511"/>
            <a:ext cx="1583688" cy="2238721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6936">
            <a:off x="6340662" y="1598153"/>
            <a:ext cx="1672391" cy="2385974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775">
            <a:off x="1054619" y="2821466"/>
            <a:ext cx="1575254" cy="2226798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15198">
            <a:off x="6841238" y="2870585"/>
            <a:ext cx="1485512" cy="2099939"/>
          </a:xfrm>
          <a:prstGeom prst="rect">
            <a:avLst/>
          </a:prstGeom>
          <a:ln w="31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9" name="Picture 7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919562">
            <a:off x="1171147" y="4221323"/>
            <a:ext cx="1498566" cy="2118391"/>
          </a:xfrm>
          <a:prstGeom prst="rect">
            <a:avLst/>
          </a:prstGeom>
          <a:noFill/>
        </p:spPr>
      </p:pic>
      <p:pic>
        <p:nvPicPr>
          <p:cNvPr id="3080" name="Picture 8" descr="C:\Documents and Settings\User\Рабочий стол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450480">
            <a:off x="6938153" y="4160508"/>
            <a:ext cx="1494217" cy="2112245"/>
          </a:xfrm>
          <a:prstGeom prst="rect">
            <a:avLst/>
          </a:prstGeom>
          <a:noFill/>
        </p:spPr>
      </p:pic>
      <p:pic>
        <p:nvPicPr>
          <p:cNvPr id="36867" name="Picture 3" descr="C:\Users\Ольга\Desktop\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571612"/>
            <a:ext cx="3143272" cy="4443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4400" y="2133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Ставим цели!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5800" y="32004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Добиваемся результата!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62000" y="4419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Просто вместе!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428860" y="507753"/>
            <a:ext cx="6286544" cy="851297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ru-RU" sz="6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643050"/>
            <a:ext cx="850112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систему работы по РСО в школе для учащихся, родителей,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информацию по проблеме РСО и существующий опыт. </a:t>
            </a:r>
          </a:p>
          <a:p>
            <a:pPr marL="457200" lvl="0" indent="-4572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Информировать школьников, учителей  и  родителей о проблемах, создаваемых бытовыми отходами, и о преимуществах раздельного сбора отходов.</a:t>
            </a:r>
          </a:p>
          <a:p>
            <a:pPr marL="457200" lvl="0" indent="-4572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экоуроки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РСО во всех классах школы.</a:t>
            </a:r>
          </a:p>
          <a:p>
            <a:pPr marL="457200" lvl="0" indent="-4572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 акции по сбору вторсырья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увеличение знаний у всех участников образовательного процесса о РСО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увеличение количества людей, занимающихся РСО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уменьшение количества мусора, превращение его во вторсырьё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Практическая значимость в том, что разработанные нами формы работы могут быть использованы в практике любым образовательным учреждением. Есть возможность познакомиться с опытом раздельного сбора отходов через просмотр обучающих видеороликов  на сайте школы или в группе ВК «74- лучшая в мире». А также данные материалы можно применять при организации  работы по  раздельному сбору отходов в семье, подъезде, доме, посёлке, городе.</a:t>
            </a:r>
          </a:p>
          <a:p>
            <a:pPr marL="457200" lvl="0" indent="-457200"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714356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Целеполагание</a:t>
            </a:r>
            <a:r>
              <a:rPr lang="ru-RU" sz="2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. Практическая значимость.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428860" y="507753"/>
            <a:ext cx="6286544" cy="851297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Этапы работы над проектом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0"/>
            <a:ext cx="82833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(август – сентябрь 2020)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литературы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онлайн-курсов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команды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написание программы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с представителями инициативной группы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Лубягино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экоактивистами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координатором проекта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Эко-соседи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плана проекта</a:t>
            </a:r>
          </a:p>
          <a:p>
            <a:pPr marL="342900" indent="-342900">
              <a:buFontTx/>
              <a:buChar char="-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Практический этап (октябрь – май 2021)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экоуроки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мастер-классы по РСО, пошиву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экосумок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экомешков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акций по сбору вторсырья 1 раз в семестр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рисков</a:t>
            </a:r>
          </a:p>
          <a:p>
            <a:pPr marL="342900" indent="-342900">
              <a:buFontTx/>
              <a:buChar char="-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Контрольно-оценочный этап (июнь 2021)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деятельности, определение перспектив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– 5 июня</a:t>
            </a: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214546" y="507753"/>
            <a:ext cx="6500858" cy="715089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Знания</a:t>
            </a:r>
            <a:endParaRPr lang="ru-RU" sz="32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57364"/>
            <a:ext cx="82833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курсы</a:t>
            </a:r>
          </a:p>
          <a:p>
            <a:pPr marL="457200" indent="-4572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  «Циклическая экономика. Просто о важном»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«Экологическое мышление»</a:t>
            </a:r>
          </a:p>
          <a:p>
            <a:pPr marL="457200" indent="-4572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«Лидерство для решения мусорной проблемы»</a:t>
            </a:r>
          </a:p>
          <a:p>
            <a:pPr marL="342900" indent="-34290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«Первые шаги для начинающих активистов»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«Просто и интересно о проблеме отходов для детей»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«Классы опасности отходов»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«Организация раздельного сбора отходов»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«Разделяй отходы – береги природу» 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«Новый год в стиле «Ноль отходов»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Экопривычки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«Эффективная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экозащита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214546" y="500042"/>
            <a:ext cx="6500858" cy="715089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Знания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857364"/>
            <a:ext cx="8140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по РСО с учащимися 1-4 классов -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юконовцы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учащимися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5-11 классов - командиры классов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Встречи с экологами 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экоактивистами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обучающих роликов</a:t>
            </a: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Ольг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786214" cy="2839661"/>
          </a:xfrm>
          <a:prstGeom prst="rect">
            <a:avLst/>
          </a:prstGeom>
          <a:noFill/>
        </p:spPr>
      </p:pic>
      <p:pic>
        <p:nvPicPr>
          <p:cNvPr id="28674" name="Picture 2" descr="C:\Users\Ольга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3857652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285984" y="507753"/>
            <a:ext cx="6429420" cy="851297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Знания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85926"/>
            <a:ext cx="82833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на стенде и в группе школы. Интернет – рубрики:</a:t>
            </a: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9699" name="Picture 3" descr="C:\Users\Ольг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4"/>
            <a:ext cx="2786082" cy="1978553"/>
          </a:xfrm>
          <a:prstGeom prst="rect">
            <a:avLst/>
          </a:prstGeom>
          <a:noFill/>
        </p:spPr>
      </p:pic>
      <p:pic>
        <p:nvPicPr>
          <p:cNvPr id="6" name="Picture 2" descr="C:\Users\Ольга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2816655" cy="2000264"/>
          </a:xfrm>
          <a:prstGeom prst="rect">
            <a:avLst/>
          </a:prstGeom>
          <a:noFill/>
        </p:spPr>
      </p:pic>
      <p:pic>
        <p:nvPicPr>
          <p:cNvPr id="29698" name="Picture 2" descr="C:\Users\Ольга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357430"/>
            <a:ext cx="3429024" cy="2435144"/>
          </a:xfrm>
          <a:prstGeom prst="rect">
            <a:avLst/>
          </a:prstGeom>
          <a:ln w="88900" cap="sq" cmpd="thickThin">
            <a:solidFill>
              <a:srgbClr val="33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357554" y="500063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Экопривычки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786190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Экогордость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857628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Экословарь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143108" y="428604"/>
            <a:ext cx="6500858" cy="1396127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Знания. Отношение.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928802"/>
            <a:ext cx="82833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на стенде и в группе школы. Интернет –  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рубрика «Спасём планету вместе»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C:\Users\Ольга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929090" cy="2790268"/>
          </a:xfrm>
          <a:prstGeom prst="rect">
            <a:avLst/>
          </a:prstGeom>
          <a:noFill/>
        </p:spPr>
      </p:pic>
      <p:pic>
        <p:nvPicPr>
          <p:cNvPr id="30723" name="Picture 3" descr="C:\Users\Ольга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929090" cy="2790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428860" y="507753"/>
            <a:ext cx="6286544" cy="1396127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</a:t>
            </a: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Отношение. Опыт. 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3116"/>
            <a:ext cx="8283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Мастер-классы по РСО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4040188" cy="3030141"/>
          </a:xfrm>
          <a:prstGeom prst="rect">
            <a:avLst/>
          </a:prstGeom>
          <a:noFill/>
        </p:spPr>
      </p:pic>
      <p:pic>
        <p:nvPicPr>
          <p:cNvPr id="7" name="Picture 3" descr="C:\Users\User\Desktop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040188" cy="3030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428860" y="507753"/>
            <a:ext cx="6286544" cy="851297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Проделанная работа. </a:t>
            </a:r>
            <a:r>
              <a: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Опыт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57364"/>
            <a:ext cx="8283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Размещение контейнеров для раздельного сбора мусора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Ольга\Desktop\13.jpg"/>
          <p:cNvPicPr>
            <a:picLocks noChangeAspect="1" noChangeArrowheads="1"/>
          </p:cNvPicPr>
          <p:nvPr/>
        </p:nvPicPr>
        <p:blipFill>
          <a:blip r:embed="rId2" cstate="print"/>
          <a:srcRect l="15270" r="9433"/>
          <a:stretch>
            <a:fillRect/>
          </a:stretch>
        </p:blipFill>
        <p:spPr bwMode="auto">
          <a:xfrm>
            <a:off x="2786050" y="2428868"/>
            <a:ext cx="3801155" cy="378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547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User</cp:lastModifiedBy>
  <cp:revision>101</cp:revision>
  <dcterms:created xsi:type="dcterms:W3CDTF">2017-02-23T13:11:39Z</dcterms:created>
  <dcterms:modified xsi:type="dcterms:W3CDTF">2021-03-16T14:16:08Z</dcterms:modified>
</cp:coreProperties>
</file>