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7" r:id="rId2"/>
    <p:sldId id="300" r:id="rId3"/>
    <p:sldId id="292" r:id="rId4"/>
    <p:sldId id="260" r:id="rId5"/>
    <p:sldId id="262" r:id="rId6"/>
    <p:sldId id="264" r:id="rId7"/>
    <p:sldId id="301" r:id="rId8"/>
    <p:sldId id="269" r:id="rId9"/>
    <p:sldId id="266" r:id="rId10"/>
    <p:sldId id="268" r:id="rId11"/>
    <p:sldId id="290" r:id="rId12"/>
    <p:sldId id="284" r:id="rId13"/>
    <p:sldId id="280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09499-1E07-4882-B7DB-5141908FA2F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A5177-EC9A-42BE-A301-F5343E273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D53C-B2C2-4277-8EB0-CE57321944B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ED53C-B2C2-4277-8EB0-CE57321944B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60097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b="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b="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b="0" dirty="0" smtClean="0">
                <a:latin typeface="Arial Black" pitchFamily="34" charset="0"/>
                <a:cs typeface="Arial" pitchFamily="34" charset="0"/>
              </a:rPr>
              <a:t>Муниципальное бюджетное дошкольное </a:t>
            </a:r>
            <a:br>
              <a:rPr lang="ru-RU" sz="2000" b="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b="0" dirty="0" smtClean="0">
                <a:latin typeface="Arial Black" pitchFamily="34" charset="0"/>
                <a:cs typeface="Arial" pitchFamily="34" charset="0"/>
              </a:rPr>
              <a:t>образовательное учреждение детский сад № 11</a:t>
            </a:r>
            <a:br>
              <a:rPr lang="ru-RU" sz="2000" b="0" dirty="0" smtClean="0">
                <a:latin typeface="Arial Black" pitchFamily="34" charset="0"/>
                <a:cs typeface="Arial" pitchFamily="34" charset="0"/>
              </a:rPr>
            </a:br>
            <a:r>
              <a:rPr lang="ru-RU" sz="2000" b="0" dirty="0" smtClean="0">
                <a:latin typeface="Arial Black" pitchFamily="34" charset="0"/>
                <a:cs typeface="Arial" pitchFamily="34" charset="0"/>
              </a:rPr>
              <a:t> города Кирово-Чепецка Кировской области</a:t>
            </a:r>
            <a: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2000" b="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ru-RU" sz="2000" b="0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2348880"/>
            <a:ext cx="6172200" cy="417646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latin typeface="Arial Black" pitchFamily="34" charset="0"/>
                <a:cs typeface="Arial" pitchFamily="34" charset="0"/>
              </a:rPr>
              <a:t>Проектная деятельность </a:t>
            </a:r>
          </a:p>
          <a:p>
            <a:pPr algn="ctr"/>
            <a:r>
              <a:rPr lang="ru-RU" sz="2400" b="0" dirty="0" smtClean="0">
                <a:latin typeface="Arial Black" pitchFamily="34" charset="0"/>
                <a:cs typeface="Arial" pitchFamily="34" charset="0"/>
              </a:rPr>
              <a:t>как  средство формирования экологической культуры </a:t>
            </a:r>
          </a:p>
          <a:p>
            <a:pPr algn="ctr"/>
            <a:r>
              <a:rPr lang="ru-RU" sz="2400" b="0" dirty="0" smtClean="0">
                <a:latin typeface="Arial Black" pitchFamily="34" charset="0"/>
                <a:cs typeface="Arial" pitchFamily="34" charset="0"/>
              </a:rPr>
              <a:t>у детей 5-7 лет </a:t>
            </a:r>
          </a:p>
          <a:p>
            <a:pPr algn="ctr"/>
            <a:r>
              <a:rPr lang="ru-RU" sz="2400" b="0" dirty="0" smtClean="0">
                <a:latin typeface="Arial Black" pitchFamily="34" charset="0"/>
                <a:cs typeface="Arial" pitchFamily="34" charset="0"/>
              </a:rPr>
              <a:t>с  тяжёлыми нарушениями  речи</a:t>
            </a:r>
          </a:p>
          <a:p>
            <a:pPr algn="r"/>
            <a:endParaRPr lang="ru-RU" b="0" dirty="0" smtClean="0">
              <a:latin typeface="Arial Black" pitchFamily="34" charset="0"/>
              <a:cs typeface="Arial" pitchFamily="34" charset="0"/>
            </a:endParaRPr>
          </a:p>
          <a:p>
            <a:pPr algn="r"/>
            <a:r>
              <a:rPr lang="ru-RU" b="0" dirty="0" smtClean="0">
                <a:latin typeface="Arial Black" pitchFamily="34" charset="0"/>
                <a:cs typeface="Arial" pitchFamily="34" charset="0"/>
              </a:rPr>
              <a:t>воспитатель  </a:t>
            </a:r>
          </a:p>
          <a:p>
            <a:pPr algn="r"/>
            <a:r>
              <a:rPr lang="ru-RU" b="0" dirty="0" smtClean="0">
                <a:latin typeface="Arial Black" pitchFamily="34" charset="0"/>
                <a:cs typeface="Arial" pitchFamily="34" charset="0"/>
              </a:rPr>
              <a:t>Мокрушина  Юлия Александровна,</a:t>
            </a:r>
          </a:p>
          <a:p>
            <a:pPr algn="r"/>
            <a:r>
              <a:rPr lang="ru-RU" b="0" dirty="0" smtClean="0">
                <a:latin typeface="Arial Black" pitchFamily="34" charset="0"/>
                <a:cs typeface="Arial" pitchFamily="34" charset="0"/>
              </a:rPr>
              <a:t>старший </a:t>
            </a:r>
            <a:r>
              <a:rPr lang="ru-RU" b="0" dirty="0">
                <a:latin typeface="Arial Black" pitchFamily="34" charset="0"/>
                <a:cs typeface="Arial" pitchFamily="34" charset="0"/>
              </a:rPr>
              <a:t>воспитатель  </a:t>
            </a:r>
          </a:p>
          <a:p>
            <a:pPr algn="r"/>
            <a:r>
              <a:rPr lang="ru-RU" b="0" dirty="0" err="1">
                <a:latin typeface="Arial Black" pitchFamily="34" charset="0"/>
                <a:cs typeface="Arial" pitchFamily="34" charset="0"/>
              </a:rPr>
              <a:t>Шипова</a:t>
            </a:r>
            <a:r>
              <a:rPr lang="ru-RU" b="0" dirty="0">
                <a:latin typeface="Arial Black" pitchFamily="34" charset="0"/>
                <a:cs typeface="Arial" pitchFamily="34" charset="0"/>
              </a:rPr>
              <a:t> Ольга Владимировна,</a:t>
            </a:r>
          </a:p>
          <a:p>
            <a:pPr algn="r"/>
            <a:endParaRPr lang="ru-RU" b="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5643602" cy="3571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Экологическая акция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12" descr="e053a642c2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43240" y="857232"/>
            <a:ext cx="1905013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6" descr="IMG_0583.JPG"/>
          <p:cNvPicPr>
            <a:picLocks noChangeAspect="1"/>
          </p:cNvPicPr>
          <p:nvPr/>
        </p:nvPicPr>
        <p:blipFill>
          <a:blip r:embed="rId3" cstate="print"/>
          <a:srcRect l="33202"/>
          <a:stretch>
            <a:fillRect/>
          </a:stretch>
        </p:blipFill>
        <p:spPr>
          <a:xfrm>
            <a:off x="285720" y="571480"/>
            <a:ext cx="267225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7" descr="IMG_0586.JPG"/>
          <p:cNvPicPr>
            <a:picLocks noChangeAspect="1"/>
          </p:cNvPicPr>
          <p:nvPr/>
        </p:nvPicPr>
        <p:blipFill>
          <a:blip r:embed="rId4" cstate="print"/>
          <a:srcRect l="7813" t="13020"/>
          <a:stretch>
            <a:fillRect/>
          </a:stretch>
        </p:blipFill>
        <p:spPr>
          <a:xfrm>
            <a:off x="5307773" y="357166"/>
            <a:ext cx="383622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3105835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Эко-листовки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«Мусор – опасность для природы!»                     </a:t>
            </a:r>
            <a:endParaRPr lang="ru-RU" dirty="0"/>
          </a:p>
        </p:txBody>
      </p:sp>
      <p:pic>
        <p:nvPicPr>
          <p:cNvPr id="8" name="Содержимое 6" descr="IMG_0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857628"/>
            <a:ext cx="1785950" cy="2380461"/>
          </a:xfrm>
          <a:prstGeom prst="rect">
            <a:avLst/>
          </a:prstGeom>
        </p:spPr>
      </p:pic>
      <p:pic>
        <p:nvPicPr>
          <p:cNvPr id="9" name="Содержимое 8" descr="IMG_0610.JPG"/>
          <p:cNvPicPr>
            <a:picLocks noChangeAspect="1"/>
          </p:cNvPicPr>
          <p:nvPr/>
        </p:nvPicPr>
        <p:blipFill>
          <a:blip r:embed="rId6" cstate="print"/>
          <a:srcRect l="16279" r="4651" b="12209"/>
          <a:stretch>
            <a:fillRect/>
          </a:stretch>
        </p:blipFill>
        <p:spPr>
          <a:xfrm>
            <a:off x="7143768" y="3857628"/>
            <a:ext cx="1714512" cy="2538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071942"/>
            <a:ext cx="442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«Чистый город - здоровые дети!»</a:t>
            </a:r>
            <a:endParaRPr lang="ru-RU" dirty="0"/>
          </a:p>
        </p:txBody>
      </p:sp>
      <p:pic>
        <p:nvPicPr>
          <p:cNvPr id="11" name="Содержимое 4" descr="IMG_0197.JPG"/>
          <p:cNvPicPr>
            <a:picLocks noChangeAspect="1"/>
          </p:cNvPicPr>
          <p:nvPr/>
        </p:nvPicPr>
        <p:blipFill>
          <a:blip r:embed="rId7" cstate="print"/>
          <a:srcRect b="16015"/>
          <a:stretch>
            <a:fillRect/>
          </a:stretch>
        </p:blipFill>
        <p:spPr>
          <a:xfrm>
            <a:off x="0" y="4758099"/>
            <a:ext cx="2285984" cy="209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5" descr="IMG_0239.JPG"/>
          <p:cNvPicPr>
            <a:picLocks noChangeAspect="1"/>
          </p:cNvPicPr>
          <p:nvPr/>
        </p:nvPicPr>
        <p:blipFill>
          <a:blip r:embed="rId8" cstate="print"/>
          <a:srcRect b="390"/>
          <a:stretch>
            <a:fillRect/>
          </a:stretch>
        </p:blipFill>
        <p:spPr>
          <a:xfrm>
            <a:off x="2357422" y="4566691"/>
            <a:ext cx="2300278" cy="229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071678"/>
            <a:ext cx="3286148" cy="8572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Дидактическая игра</a:t>
            </a:r>
            <a:b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 «Оцени поступок»</a:t>
            </a:r>
            <a:r>
              <a:rPr lang="ru-RU" sz="1600" dirty="0" smtClean="0">
                <a:latin typeface="Arial Black" pitchFamily="34" charset="0"/>
              </a:rPr>
              <a:t/>
            </a:r>
            <a:br>
              <a:rPr lang="ru-RU" sz="1600" dirty="0" smtClean="0">
                <a:latin typeface="Arial Black" pitchFamily="34" charset="0"/>
              </a:rPr>
            </a:br>
            <a:endParaRPr lang="ru-RU" sz="1600" dirty="0">
              <a:latin typeface="Arial Black" pitchFamily="34" charset="0"/>
            </a:endParaRPr>
          </a:p>
        </p:txBody>
      </p:sp>
      <p:pic>
        <p:nvPicPr>
          <p:cNvPr id="6" name="Содержимое 5" descr="IMG_42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6667" b="10417"/>
          <a:stretch>
            <a:fillRect/>
          </a:stretch>
        </p:blipFill>
        <p:spPr>
          <a:xfrm>
            <a:off x="5286380" y="142852"/>
            <a:ext cx="3643306" cy="199243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3643314"/>
            <a:ext cx="2428860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    Кластер</a:t>
            </a:r>
            <a:endParaRPr lang="ru-RU" sz="1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«Красная книга 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       	России</a:t>
            </a:r>
            <a:r>
              <a:rPr lang="ru-RU" sz="1400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6858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    Проект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  «Что такое </a:t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       Красная книга»</a:t>
            </a:r>
            <a:endParaRPr lang="ru-RU" sz="2000" dirty="0"/>
          </a:p>
        </p:txBody>
      </p:sp>
      <p:pic>
        <p:nvPicPr>
          <p:cNvPr id="8" name="Содержимое 3" descr="IMG_4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17322" cy="3571876"/>
          </a:xfrm>
          <a:prstGeom prst="rect">
            <a:avLst/>
          </a:prstGeom>
        </p:spPr>
      </p:pic>
      <p:pic>
        <p:nvPicPr>
          <p:cNvPr id="9" name="Содержимое 4" descr="IMG_4213.JPG"/>
          <p:cNvPicPr>
            <a:picLocks noChangeAspect="1"/>
          </p:cNvPicPr>
          <p:nvPr/>
        </p:nvPicPr>
        <p:blipFill>
          <a:blip r:embed="rId4" cstate="print"/>
          <a:srcRect l="5706" t="5616" r="4436" b="4016"/>
          <a:stretch>
            <a:fillRect/>
          </a:stretch>
        </p:blipFill>
        <p:spPr>
          <a:xfrm>
            <a:off x="2643174" y="2214554"/>
            <a:ext cx="2739023" cy="3672780"/>
          </a:xfrm>
          <a:prstGeom prst="rect">
            <a:avLst/>
          </a:prstGeom>
        </p:spPr>
      </p:pic>
      <p:pic>
        <p:nvPicPr>
          <p:cNvPr id="10" name="Содержимое 5" descr="IMG_4214.JPG"/>
          <p:cNvPicPr>
            <a:picLocks noChangeAspect="1"/>
          </p:cNvPicPr>
          <p:nvPr/>
        </p:nvPicPr>
        <p:blipFill>
          <a:blip r:embed="rId5" cstate="print"/>
          <a:srcRect t="8391" b="10879"/>
          <a:stretch>
            <a:fillRect/>
          </a:stretch>
        </p:blipFill>
        <p:spPr>
          <a:xfrm>
            <a:off x="5223975" y="4214818"/>
            <a:ext cx="3920025" cy="26431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57356" y="5643578"/>
            <a:ext cx="335758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1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Лэпбук</a:t>
            </a:r>
            <a:r>
              <a:rPr lang="ru-RU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«Красная книга»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320"/>
            <a:ext cx="8576530" cy="129729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		Содержание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лэпбука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Дидактические игры, созданные детьми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«Цепочка питания», «Скорая для природы»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Блокнот «Устами детей»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IMG_42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1719" r="6249"/>
          <a:stretch>
            <a:fillRect/>
          </a:stretch>
        </p:blipFill>
        <p:spPr>
          <a:xfrm rot="5400000">
            <a:off x="263390" y="1808256"/>
            <a:ext cx="2187767" cy="2000231"/>
          </a:xfrm>
        </p:spPr>
      </p:pic>
      <p:pic>
        <p:nvPicPr>
          <p:cNvPr id="9" name="Содержимое 6" descr="IMG_4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85728"/>
            <a:ext cx="2000232" cy="2000232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643702" y="2500306"/>
            <a:ext cx="2000264" cy="642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Цветные страницы 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Красной книги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071942"/>
            <a:ext cx="407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Книжка-раскладушка 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«Прогулка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Саши и Тиши» </a:t>
            </a:r>
            <a:endParaRPr lang="ru-RU" sz="1400" dirty="0"/>
          </a:p>
        </p:txBody>
      </p:sp>
      <p:pic>
        <p:nvPicPr>
          <p:cNvPr id="11" name="Содержимое 5" descr="IMG_4252.JPG"/>
          <p:cNvPicPr>
            <a:picLocks noChangeAspect="1"/>
          </p:cNvPicPr>
          <p:nvPr/>
        </p:nvPicPr>
        <p:blipFill>
          <a:blip r:embed="rId5" cstate="print"/>
          <a:srcRect b="22613"/>
          <a:stretch>
            <a:fillRect/>
          </a:stretch>
        </p:blipFill>
        <p:spPr>
          <a:xfrm>
            <a:off x="357158" y="4701923"/>
            <a:ext cx="2786082" cy="21560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86116" y="1857364"/>
            <a:ext cx="28575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 Дидактическая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игра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«Чья голова, чей хвост?»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4" name="Содержимое 7" descr="IMG_4255.JPG"/>
          <p:cNvPicPr>
            <a:picLocks noChangeAspect="1"/>
          </p:cNvPicPr>
          <p:nvPr/>
        </p:nvPicPr>
        <p:blipFill>
          <a:blip r:embed="rId6" cstate="print"/>
          <a:srcRect t="7074"/>
          <a:stretch>
            <a:fillRect/>
          </a:stretch>
        </p:blipFill>
        <p:spPr>
          <a:xfrm>
            <a:off x="3310079" y="2428868"/>
            <a:ext cx="2690681" cy="2500330"/>
          </a:xfrm>
          <a:prstGeom prst="rect">
            <a:avLst/>
          </a:prstGeom>
        </p:spPr>
      </p:pic>
      <p:pic>
        <p:nvPicPr>
          <p:cNvPr id="15" name="Содержимое 5" descr="IMG_42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3071810"/>
            <a:ext cx="2214578" cy="192882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14810" y="5000636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«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ЭКО-ребусы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»</a:t>
            </a:r>
            <a:b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ru-RU" sz="1400" dirty="0"/>
          </a:p>
        </p:txBody>
      </p:sp>
      <p:pic>
        <p:nvPicPr>
          <p:cNvPr id="17" name="Содержимое 4" descr="IMG_4269.JPG"/>
          <p:cNvPicPr>
            <a:picLocks noChangeAspect="1"/>
          </p:cNvPicPr>
          <p:nvPr/>
        </p:nvPicPr>
        <p:blipFill>
          <a:blip r:embed="rId8" cstate="print"/>
          <a:srcRect t="33112"/>
          <a:stretch>
            <a:fillRect/>
          </a:stretch>
        </p:blipFill>
        <p:spPr>
          <a:xfrm>
            <a:off x="3428992" y="5500702"/>
            <a:ext cx="1623416" cy="1085863"/>
          </a:xfrm>
          <a:prstGeom prst="rect">
            <a:avLst/>
          </a:prstGeom>
        </p:spPr>
      </p:pic>
      <p:pic>
        <p:nvPicPr>
          <p:cNvPr id="18" name="Содержимое 5" descr="IMG_4271.JPG"/>
          <p:cNvPicPr>
            <a:picLocks noChangeAspect="1"/>
          </p:cNvPicPr>
          <p:nvPr/>
        </p:nvPicPr>
        <p:blipFill>
          <a:blip r:embed="rId9" cstate="print"/>
          <a:srcRect t="41015" r="7268" b="4297"/>
          <a:stretch>
            <a:fillRect/>
          </a:stretch>
        </p:blipFill>
        <p:spPr>
          <a:xfrm>
            <a:off x="5286380" y="5429264"/>
            <a:ext cx="1643074" cy="968992"/>
          </a:xfrm>
          <a:prstGeom prst="rect">
            <a:avLst/>
          </a:prstGeom>
        </p:spPr>
      </p:pic>
      <p:pic>
        <p:nvPicPr>
          <p:cNvPr id="19" name="Содержимое 5" descr="IMG_4268.JPG"/>
          <p:cNvPicPr>
            <a:picLocks noChangeAspect="1"/>
          </p:cNvPicPr>
          <p:nvPr/>
        </p:nvPicPr>
        <p:blipFill>
          <a:blip r:embed="rId10" cstate="print"/>
          <a:srcRect t="22059" b="15440"/>
          <a:stretch>
            <a:fillRect/>
          </a:stretch>
        </p:blipFill>
        <p:spPr>
          <a:xfrm>
            <a:off x="7286644" y="5643578"/>
            <a:ext cx="1514483" cy="94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21431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Поисково-исследовательская деятельность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детей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и родителей</a:t>
            </a:r>
          </a:p>
        </p:txBody>
      </p:sp>
      <p:pic>
        <p:nvPicPr>
          <p:cNvPr id="5" name="Содержимое 4" descr="IMG_42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9766" b="8202"/>
          <a:stretch>
            <a:fillRect/>
          </a:stretch>
        </p:blipFill>
        <p:spPr>
          <a:xfrm>
            <a:off x="285720" y="357166"/>
            <a:ext cx="2786050" cy="2285448"/>
          </a:xfrm>
        </p:spPr>
      </p:pic>
      <p:pic>
        <p:nvPicPr>
          <p:cNvPr id="6" name="Содержимое 5" descr="IMG_42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5624" b="8203"/>
          <a:stretch>
            <a:fillRect/>
          </a:stretch>
        </p:blipFill>
        <p:spPr>
          <a:xfrm rot="5400000">
            <a:off x="6157037" y="558079"/>
            <a:ext cx="2286016" cy="1741314"/>
          </a:xfrm>
        </p:spPr>
      </p:pic>
      <p:pic>
        <p:nvPicPr>
          <p:cNvPr id="7" name="Содержимое 4" descr="IMG_4280.JPG"/>
          <p:cNvPicPr>
            <a:picLocks noChangeAspect="1"/>
          </p:cNvPicPr>
          <p:nvPr/>
        </p:nvPicPr>
        <p:blipFill>
          <a:blip r:embed="rId4" cstate="print"/>
          <a:srcRect t="18793" b="6987"/>
          <a:stretch>
            <a:fillRect/>
          </a:stretch>
        </p:blipFill>
        <p:spPr>
          <a:xfrm>
            <a:off x="3286116" y="714356"/>
            <a:ext cx="2500330" cy="185572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2643182"/>
            <a:ext cx="8858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Природоохранная акция  «Сохрани живое на планете!»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6" descr="IMG_4184.JPG"/>
          <p:cNvPicPr>
            <a:picLocks noChangeAspect="1"/>
          </p:cNvPicPr>
          <p:nvPr/>
        </p:nvPicPr>
        <p:blipFill>
          <a:blip r:embed="rId5" cstate="print"/>
          <a:srcRect t="13889" r="7407"/>
          <a:stretch>
            <a:fillRect/>
          </a:stretch>
        </p:blipFill>
        <p:spPr>
          <a:xfrm>
            <a:off x="142844" y="3000372"/>
            <a:ext cx="1857356" cy="2303121"/>
          </a:xfrm>
          <a:prstGeom prst="rect">
            <a:avLst/>
          </a:prstGeom>
        </p:spPr>
      </p:pic>
      <p:pic>
        <p:nvPicPr>
          <p:cNvPr id="11" name="Содержимое 6" descr="IMG_4187.JPG"/>
          <p:cNvPicPr>
            <a:picLocks noChangeAspect="1"/>
          </p:cNvPicPr>
          <p:nvPr/>
        </p:nvPicPr>
        <p:blipFill>
          <a:blip r:embed="rId6" cstate="print"/>
          <a:srcRect l="12199" r="17655"/>
          <a:stretch>
            <a:fillRect/>
          </a:stretch>
        </p:blipFill>
        <p:spPr>
          <a:xfrm>
            <a:off x="2143108" y="3857628"/>
            <a:ext cx="2000264" cy="2851574"/>
          </a:xfrm>
          <a:prstGeom prst="rect">
            <a:avLst/>
          </a:prstGeom>
        </p:spPr>
      </p:pic>
      <p:pic>
        <p:nvPicPr>
          <p:cNvPr id="12" name="Содержимое 9" descr="IMG_41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3000372"/>
            <a:ext cx="2157402" cy="2157402"/>
          </a:xfrm>
          <a:prstGeom prst="rect">
            <a:avLst/>
          </a:prstGeom>
        </p:spPr>
      </p:pic>
      <p:pic>
        <p:nvPicPr>
          <p:cNvPr id="15" name="Содержимое 7" descr="IMG_4189.JPG"/>
          <p:cNvPicPr>
            <a:picLocks noChangeAspect="1"/>
          </p:cNvPicPr>
          <p:nvPr/>
        </p:nvPicPr>
        <p:blipFill>
          <a:blip r:embed="rId8" cstate="print"/>
          <a:srcRect l="17046"/>
          <a:stretch>
            <a:fillRect/>
          </a:stretch>
        </p:blipFill>
        <p:spPr>
          <a:xfrm>
            <a:off x="6500826" y="3786190"/>
            <a:ext cx="2433624" cy="293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Благодарим за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внимание!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LDQQ202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78145"/>
            <a:ext cx="4116407" cy="4022557"/>
          </a:xfrm>
        </p:spPr>
      </p:pic>
      <p:pic>
        <p:nvPicPr>
          <p:cNvPr id="6" name="Содержимое 5" descr="IMG_416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8496" r="12200"/>
          <a:stretch>
            <a:fillRect/>
          </a:stretch>
        </p:blipFill>
        <p:spPr>
          <a:xfrm>
            <a:off x="4572000" y="1500174"/>
            <a:ext cx="4230127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Реализация проектов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«Молчание пчелы»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SOS 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- леса в огне»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«Здоровый город»</a:t>
            </a:r>
          </a:p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«Что такое Красная книга?»</a:t>
            </a:r>
          </a:p>
          <a:p>
            <a:pPr>
              <a:buNone/>
            </a:pPr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	Дидактическая цель: создание условий для развития основ экологического мировоззрения, интеллектуальных и творческих способностей детей 5-7 лет в процессе реализации детско-взрослых экологических проектов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Проект «Молчание пчелы»</a:t>
            </a:r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Содержимое 6" descr="Изображение 1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5555" r="4167" b="6250"/>
          <a:stretch>
            <a:fillRect/>
          </a:stretch>
        </p:blipFill>
        <p:spPr>
          <a:xfrm rot="20430895">
            <a:off x="445420" y="146029"/>
            <a:ext cx="1071570" cy="1141523"/>
          </a:xfrm>
        </p:spPr>
      </p:pic>
      <p:pic>
        <p:nvPicPr>
          <p:cNvPr id="8" name="Содержимое 7" descr="Изображение 02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3113" t="26531" r="9720"/>
          <a:stretch>
            <a:fillRect/>
          </a:stretch>
        </p:blipFill>
        <p:spPr>
          <a:xfrm>
            <a:off x="6643702" y="285728"/>
            <a:ext cx="2000264" cy="1264443"/>
          </a:xfrm>
        </p:spPr>
      </p:pic>
      <p:pic>
        <p:nvPicPr>
          <p:cNvPr id="5" name="Содержимое 4" descr="Изображение 112.jpg"/>
          <p:cNvPicPr>
            <a:picLocks noChangeAspect="1"/>
          </p:cNvPicPr>
          <p:nvPr/>
        </p:nvPicPr>
        <p:blipFill>
          <a:blip r:embed="rId4" cstate="print"/>
          <a:srcRect b="6250"/>
          <a:stretch>
            <a:fillRect/>
          </a:stretch>
        </p:blipFill>
        <p:spPr>
          <a:xfrm>
            <a:off x="3500429" y="4071942"/>
            <a:ext cx="2876571" cy="2022584"/>
          </a:xfrm>
          <a:prstGeom prst="rect">
            <a:avLst/>
          </a:prstGeom>
        </p:spPr>
      </p:pic>
      <p:pic>
        <p:nvPicPr>
          <p:cNvPr id="6" name="Содержимое 5" descr="Изображение 115.jpg"/>
          <p:cNvPicPr>
            <a:picLocks noChangeAspect="1"/>
          </p:cNvPicPr>
          <p:nvPr/>
        </p:nvPicPr>
        <p:blipFill>
          <a:blip r:embed="rId5" cstate="print"/>
          <a:srcRect b="3646"/>
          <a:stretch>
            <a:fillRect/>
          </a:stretch>
        </p:blipFill>
        <p:spPr>
          <a:xfrm>
            <a:off x="285720" y="4429132"/>
            <a:ext cx="2965616" cy="2143116"/>
          </a:xfrm>
          <a:prstGeom prst="rect">
            <a:avLst/>
          </a:prstGeom>
        </p:spPr>
      </p:pic>
      <p:pic>
        <p:nvPicPr>
          <p:cNvPr id="9" name="Содержимое 4" descr="Изображение 1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500174"/>
            <a:ext cx="2053843" cy="2738457"/>
          </a:xfrm>
          <a:prstGeom prst="rect">
            <a:avLst/>
          </a:prstGeom>
        </p:spPr>
      </p:pic>
      <p:pic>
        <p:nvPicPr>
          <p:cNvPr id="10" name="Содержимое 5" descr="Изображение 1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1738277"/>
            <a:ext cx="2071702" cy="2762269"/>
          </a:xfrm>
          <a:prstGeom prst="rect">
            <a:avLst/>
          </a:prstGeom>
        </p:spPr>
      </p:pic>
      <p:pic>
        <p:nvPicPr>
          <p:cNvPr id="11" name="Содержимое 9" descr="Изображение 134.jpg"/>
          <p:cNvPicPr>
            <a:picLocks noChangeAspect="1"/>
          </p:cNvPicPr>
          <p:nvPr/>
        </p:nvPicPr>
        <p:blipFill>
          <a:blip r:embed="rId8" cstate="print"/>
          <a:srcRect t="12500" r="11675"/>
          <a:stretch>
            <a:fillRect/>
          </a:stretch>
        </p:blipFill>
        <p:spPr>
          <a:xfrm>
            <a:off x="2500298" y="857232"/>
            <a:ext cx="3714776" cy="2760057"/>
          </a:xfrm>
          <a:prstGeom prst="rect">
            <a:avLst/>
          </a:prstGeom>
        </p:spPr>
      </p:pic>
      <p:pic>
        <p:nvPicPr>
          <p:cNvPr id="12" name="Содержимое 8" descr="Изображение 130.jpg"/>
          <p:cNvPicPr>
            <a:picLocks noChangeAspect="1"/>
          </p:cNvPicPr>
          <p:nvPr/>
        </p:nvPicPr>
        <p:blipFill>
          <a:blip r:embed="rId9" cstate="print"/>
          <a:srcRect l="6740" r="16630"/>
          <a:stretch>
            <a:fillRect/>
          </a:stretch>
        </p:blipFill>
        <p:spPr>
          <a:xfrm rot="817461">
            <a:off x="6762144" y="4826541"/>
            <a:ext cx="1876221" cy="1836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643050"/>
            <a:ext cx="1643074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1057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357562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429132"/>
            <a:ext cx="1304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50070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1475" y="4214818"/>
            <a:ext cx="1152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5572140"/>
            <a:ext cx="12477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64357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4500570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2000240"/>
            <a:ext cx="1352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0800000">
            <a:off x="2214546" y="228599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43570" y="228599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714480" y="2857496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098" idx="2"/>
            <a:endCxn id="4100" idx="0"/>
          </p:cNvCxnSpPr>
          <p:nvPr/>
        </p:nvCxnSpPr>
        <p:spPr>
          <a:xfrm rot="5400000">
            <a:off x="4277316" y="3098597"/>
            <a:ext cx="482206" cy="35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786446" y="2786058"/>
            <a:ext cx="221457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286380" y="3143248"/>
            <a:ext cx="2571768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893471" y="3393281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929058" y="492919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571736" y="3286124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1250133" y="3178967"/>
            <a:ext cx="2643206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487612" y="1142984"/>
            <a:ext cx="4298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Значение леса в жизни человека»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" name="Горизонтальный свиток 38"/>
          <p:cNvSpPr/>
          <p:nvPr/>
        </p:nvSpPr>
        <p:spPr>
          <a:xfrm>
            <a:off x="642910" y="0"/>
            <a:ext cx="7858180" cy="121442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ПРОЕКТ «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SOS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– леса в огне»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68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3214710" cy="2411033"/>
          </a:xfrm>
        </p:spPr>
      </p:pic>
      <p:pic>
        <p:nvPicPr>
          <p:cNvPr id="6" name="Содержимое 5" descr="IMG_68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000108"/>
            <a:ext cx="3262336" cy="2446752"/>
          </a:xfrm>
        </p:spPr>
      </p:pic>
      <p:sp>
        <p:nvSpPr>
          <p:cNvPr id="7" name="Горизонтальный свиток 6"/>
          <p:cNvSpPr/>
          <p:nvPr/>
        </p:nvSpPr>
        <p:spPr>
          <a:xfrm>
            <a:off x="357158" y="0"/>
            <a:ext cx="8072494" cy="85723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Опыт с почвой (при сгорании  почвы выделяется запах -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это горит перегной)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71472" y="3500438"/>
            <a:ext cx="7643866" cy="57150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«Мы узнали, из каких этажей состоит почва!»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Содержимое 4" descr="IMG_6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256"/>
            <a:ext cx="3071834" cy="2303876"/>
          </a:xfrm>
          <a:prstGeom prst="rect">
            <a:avLst/>
          </a:prstGeom>
        </p:spPr>
      </p:pic>
      <p:pic>
        <p:nvPicPr>
          <p:cNvPr id="10" name="Содержимое 5" descr="IMG_68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4143380"/>
            <a:ext cx="2035964" cy="2714620"/>
          </a:xfrm>
          <a:prstGeom prst="rect">
            <a:avLst/>
          </a:prstGeom>
        </p:spPr>
      </p:pic>
      <p:pic>
        <p:nvPicPr>
          <p:cNvPr id="11" name="Содержимое 4" descr="IMG_68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4286256"/>
            <a:ext cx="30480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6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3786214" cy="2839661"/>
          </a:xfrm>
        </p:spPr>
      </p:pic>
      <p:sp>
        <p:nvSpPr>
          <p:cNvPr id="7" name="Горизонтальный свиток 6"/>
          <p:cNvSpPr/>
          <p:nvPr/>
        </p:nvSpPr>
        <p:spPr>
          <a:xfrm>
            <a:off x="785786" y="0"/>
            <a:ext cx="7500990" cy="92867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«Чтобы защитить лес от пожара,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нарисуем </a:t>
            </a:r>
            <a:r>
              <a:rPr lang="ru-RU" sz="2000" b="1" dirty="0" err="1" smtClean="0">
                <a:solidFill>
                  <a:srgbClr val="FF0000"/>
                </a:solidFill>
                <a:latin typeface="Calibri" pitchFamily="34" charset="0"/>
              </a:rPr>
              <a:t>лесоохранные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знаки!»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Содержимое 8" descr="IMG_68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071546"/>
            <a:ext cx="3500462" cy="2625347"/>
          </a:xfrm>
        </p:spPr>
      </p:pic>
      <p:pic>
        <p:nvPicPr>
          <p:cNvPr id="11" name="Содержимое 6" descr="P_20170519_171314.jpg"/>
          <p:cNvPicPr>
            <a:picLocks noChangeAspect="1"/>
          </p:cNvPicPr>
          <p:nvPr/>
        </p:nvPicPr>
        <p:blipFill>
          <a:blip r:embed="rId4" cstate="print"/>
          <a:srcRect t="18708" r="9434"/>
          <a:stretch>
            <a:fillRect/>
          </a:stretch>
        </p:blipFill>
        <p:spPr>
          <a:xfrm>
            <a:off x="3571836" y="3857628"/>
            <a:ext cx="5428690" cy="2703027"/>
          </a:xfrm>
          <a:prstGeom prst="rect">
            <a:avLst/>
          </a:prstGeom>
        </p:spPr>
      </p:pic>
      <p:sp>
        <p:nvSpPr>
          <p:cNvPr id="12" name="Горизонтальный свиток 11"/>
          <p:cNvSpPr/>
          <p:nvPr/>
        </p:nvSpPr>
        <p:spPr>
          <a:xfrm>
            <a:off x="285720" y="4000504"/>
            <a:ext cx="3143272" cy="2143140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Экологическая игра совместно с детьми </a:t>
            </a:r>
            <a:endParaRPr lang="ru-RU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родителями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 «Береги лес от пожара»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Проект «ЗДОРОВЫЙ ГОРОД»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Деятельность по проекту 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знакомление с окружающим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Виртуальная эко-экскурсия «Мой город»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Экспериментальная деятельность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«Загрязнение почвы бытовым мусором»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Развитие речи</a:t>
            </a: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Составление творческого рассказа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«Что я делаю, чтобы мой город был чистым»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Пополнение и активизация словаря детей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Игры</a:t>
            </a: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сюжетно-ролевая игра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«Туристы в лесу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 Художественное творчество 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Созд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ание экологических плакатов  и листовок 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Изготовление поделок «Вторая жизнь ненужных вещей»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Оформление буклета  «Город будущего»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Чтение художественной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литературы 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Н.Забила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Наша Родина»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Трудовая деятельность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Экологическая акция «Мы за чистый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город!»</a:t>
            </a:r>
            <a:endParaRPr lang="ru-RU" sz="2000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5" descr="486858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936" y="1142984"/>
            <a:ext cx="23533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4071966" cy="35719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 Black" pitchFamily="34" charset="0"/>
              </a:rPr>
              <a:t>Создание эко-листовок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Содержимое 3" descr="IMG_05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2354763" cy="176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IMG_05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0"/>
            <a:ext cx="219672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IMG_0576.JPG"/>
          <p:cNvPicPr>
            <a:picLocks noChangeAspect="1"/>
          </p:cNvPicPr>
          <p:nvPr/>
        </p:nvPicPr>
        <p:blipFill>
          <a:blip r:embed="rId4" cstate="print"/>
          <a:srcRect t="8794"/>
          <a:stretch>
            <a:fillRect/>
          </a:stretch>
        </p:blipFill>
        <p:spPr>
          <a:xfrm>
            <a:off x="2214546" y="714356"/>
            <a:ext cx="2214578" cy="269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8" descr="IMG_05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0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10" descr="IMG_05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91075">
            <a:off x="428596" y="378619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12" descr="IMG_05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73857">
            <a:off x="4674946" y="3641069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Вторая жизнь ненужных вещей  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Содержимое 4" descr="IMG_1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780" y="761981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5" descr="IMG_1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366484" y="1705558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214686"/>
            <a:ext cx="314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из пластиковых бутылок </a:t>
            </a:r>
          </a:p>
          <a:p>
            <a:pPr algn="ctr"/>
            <a:r>
              <a:rPr lang="ru-RU" sz="1400" cap="small" dirty="0" smtClean="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rPr>
              <a:t>сделали ракету</a:t>
            </a:r>
            <a:endParaRPr lang="ru-RU" sz="1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500041"/>
            <a:ext cx="33575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 smtClean="0">
                <a:solidFill>
                  <a:srgbClr val="4E5B6F"/>
                </a:solidFill>
                <a:latin typeface="Arial Black" pitchFamily="34" charset="0"/>
                <a:ea typeface="+mj-ea"/>
                <a:cs typeface="+mj-cs"/>
              </a:rPr>
              <a:t>стеклянную баночку превратили в вазу и украсили цветком,</a:t>
            </a:r>
          </a:p>
          <a:p>
            <a:pPr algn="ctr"/>
            <a:r>
              <a:rPr lang="ru-RU" sz="1400" cap="small" dirty="0" smtClean="0">
                <a:solidFill>
                  <a:srgbClr val="4E5B6F"/>
                </a:solidFill>
                <a:latin typeface="Arial Black" pitchFamily="34" charset="0"/>
                <a:ea typeface="+mj-ea"/>
                <a:cs typeface="+mj-cs"/>
              </a:rPr>
              <a:t> сделанным из трубочки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785794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8" descr="IMG_1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57628"/>
            <a:ext cx="3286148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6286520"/>
            <a:ext cx="400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 smtClean="0">
                <a:solidFill>
                  <a:schemeClr val="tx2"/>
                </a:solidFill>
                <a:latin typeface="Arial Black" pitchFamily="34" charset="0"/>
              </a:rPr>
              <a:t>Из фотоплёнки мы сделали закладку</a:t>
            </a:r>
          </a:p>
        </p:txBody>
      </p:sp>
      <p:pic>
        <p:nvPicPr>
          <p:cNvPr id="10" name="Содержимое 9" descr="IMG_1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43560" y="317182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857884" y="2071678"/>
            <a:ext cx="2857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cap="small" dirty="0" smtClean="0">
                <a:solidFill>
                  <a:schemeClr val="tx2"/>
                </a:solidFill>
                <a:latin typeface="Arial Black" pitchFamily="34" charset="0"/>
              </a:rPr>
              <a:t>Из строительного мусора мы «построили» дом для кукол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465</TotalTime>
  <Words>308</Words>
  <Application>Microsoft Office PowerPoint</Application>
  <PresentationFormat>Экран (4:3)</PresentationFormat>
  <Paragraphs>78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Муниципальное бюджетное дошкольное  образовательное учреждение детский сад № 11  города Кирово-Чепецка Кировской области </vt:lpstr>
      <vt:lpstr>Реализация проектов</vt:lpstr>
      <vt:lpstr>Проект «Молчание пчелы»</vt:lpstr>
      <vt:lpstr> </vt:lpstr>
      <vt:lpstr>Слайд 5</vt:lpstr>
      <vt:lpstr>Слайд 6</vt:lpstr>
      <vt:lpstr>Слайд 7</vt:lpstr>
      <vt:lpstr>Создание эко-листовок</vt:lpstr>
      <vt:lpstr>Вторая жизнь ненужных вещей   </vt:lpstr>
      <vt:lpstr>Экологическая акция </vt:lpstr>
      <vt:lpstr>                        Дидактическая игра  «Оцени поступок» </vt:lpstr>
      <vt:lpstr>  Содержание лэпбука Дидактические игры, созданные детьми  «Цепочка питания», «Скорая для природы» Блокнот «Устами детей»</vt:lpstr>
      <vt:lpstr>Поисково-исследовательская деятельность  детей и родителей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бюджетное дошкольное  образовательное учреждение детский сад № 11  города Кирово-Чепецка Кировской области </dc:title>
  <dc:creator>Samsung</dc:creator>
  <cp:lastModifiedBy>дк11</cp:lastModifiedBy>
  <cp:revision>33</cp:revision>
  <dcterms:created xsi:type="dcterms:W3CDTF">2017-12-12T10:05:47Z</dcterms:created>
  <dcterms:modified xsi:type="dcterms:W3CDTF">2019-04-12T11:41:43Z</dcterms:modified>
</cp:coreProperties>
</file>